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14"/>
  </p:notesMasterIdLst>
  <p:handoutMasterIdLst>
    <p:handoutMasterId r:id="rId115"/>
  </p:handoutMasterIdLst>
  <p:sldIdLst>
    <p:sldId id="316" r:id="rId5"/>
    <p:sldId id="366" r:id="rId6"/>
    <p:sldId id="367" r:id="rId7"/>
    <p:sldId id="690" r:id="rId8"/>
    <p:sldId id="693" r:id="rId9"/>
    <p:sldId id="695" r:id="rId10"/>
    <p:sldId id="696" r:id="rId11"/>
    <p:sldId id="745" r:id="rId12"/>
    <p:sldId id="746" r:id="rId13"/>
    <p:sldId id="747" r:id="rId14"/>
    <p:sldId id="748" r:id="rId15"/>
    <p:sldId id="691" r:id="rId16"/>
    <p:sldId id="697" r:id="rId17"/>
    <p:sldId id="698" r:id="rId18"/>
    <p:sldId id="699" r:id="rId19"/>
    <p:sldId id="700" r:id="rId20"/>
    <p:sldId id="701" r:id="rId21"/>
    <p:sldId id="702" r:id="rId22"/>
    <p:sldId id="750" r:id="rId23"/>
    <p:sldId id="751" r:id="rId24"/>
    <p:sldId id="752" r:id="rId25"/>
    <p:sldId id="753" r:id="rId26"/>
    <p:sldId id="754" r:id="rId27"/>
    <p:sldId id="734" r:id="rId28"/>
    <p:sldId id="749" r:id="rId29"/>
    <p:sldId id="735" r:id="rId30"/>
    <p:sldId id="736" r:id="rId31"/>
    <p:sldId id="737" r:id="rId32"/>
    <p:sldId id="738" r:id="rId33"/>
    <p:sldId id="739" r:id="rId34"/>
    <p:sldId id="740" r:id="rId35"/>
    <p:sldId id="741" r:id="rId36"/>
    <p:sldId id="742" r:id="rId37"/>
    <p:sldId id="743" r:id="rId38"/>
    <p:sldId id="692" r:id="rId39"/>
    <p:sldId id="703" r:id="rId40"/>
    <p:sldId id="744" r:id="rId41"/>
    <p:sldId id="710" r:id="rId42"/>
    <p:sldId id="704" r:id="rId43"/>
    <p:sldId id="711" r:id="rId44"/>
    <p:sldId id="705" r:id="rId45"/>
    <p:sldId id="712" r:id="rId46"/>
    <p:sldId id="713" r:id="rId47"/>
    <p:sldId id="706" r:id="rId48"/>
    <p:sldId id="707" r:id="rId49"/>
    <p:sldId id="708" r:id="rId50"/>
    <p:sldId id="709" r:id="rId51"/>
    <p:sldId id="755" r:id="rId52"/>
    <p:sldId id="757" r:id="rId53"/>
    <p:sldId id="758" r:id="rId54"/>
    <p:sldId id="756" r:id="rId55"/>
    <p:sldId id="759" r:id="rId56"/>
    <p:sldId id="760" r:id="rId57"/>
    <p:sldId id="761" r:id="rId58"/>
    <p:sldId id="762" r:id="rId59"/>
    <p:sldId id="724" r:id="rId60"/>
    <p:sldId id="730" r:id="rId61"/>
    <p:sldId id="731" r:id="rId62"/>
    <p:sldId id="732" r:id="rId63"/>
    <p:sldId id="733" r:id="rId64"/>
    <p:sldId id="764" r:id="rId65"/>
    <p:sldId id="765" r:id="rId66"/>
    <p:sldId id="767" r:id="rId67"/>
    <p:sldId id="766" r:id="rId68"/>
    <p:sldId id="763" r:id="rId69"/>
    <p:sldId id="725" r:id="rId70"/>
    <p:sldId id="726" r:id="rId71"/>
    <p:sldId id="727" r:id="rId72"/>
    <p:sldId id="728" r:id="rId73"/>
    <p:sldId id="793" r:id="rId74"/>
    <p:sldId id="780" r:id="rId75"/>
    <p:sldId id="777" r:id="rId76"/>
    <p:sldId id="778" r:id="rId77"/>
    <p:sldId id="782" r:id="rId78"/>
    <p:sldId id="779" r:id="rId79"/>
    <p:sldId id="785" r:id="rId80"/>
    <p:sldId id="783" r:id="rId81"/>
    <p:sldId id="784" r:id="rId82"/>
    <p:sldId id="768" r:id="rId83"/>
    <p:sldId id="769" r:id="rId84"/>
    <p:sldId id="786" r:id="rId85"/>
    <p:sldId id="787" r:id="rId86"/>
    <p:sldId id="788" r:id="rId87"/>
    <p:sldId id="789" r:id="rId88"/>
    <p:sldId id="790" r:id="rId89"/>
    <p:sldId id="791" r:id="rId90"/>
    <p:sldId id="792" r:id="rId91"/>
    <p:sldId id="729" r:id="rId92"/>
    <p:sldId id="770" r:id="rId93"/>
    <p:sldId id="771" r:id="rId94"/>
    <p:sldId id="772" r:id="rId95"/>
    <p:sldId id="781" r:id="rId96"/>
    <p:sldId id="714" r:id="rId97"/>
    <p:sldId id="715" r:id="rId98"/>
    <p:sldId id="716" r:id="rId99"/>
    <p:sldId id="773" r:id="rId100"/>
    <p:sldId id="775" r:id="rId101"/>
    <p:sldId id="774" r:id="rId102"/>
    <p:sldId id="776" r:id="rId103"/>
    <p:sldId id="717" r:id="rId104"/>
    <p:sldId id="718" r:id="rId105"/>
    <p:sldId id="719" r:id="rId106"/>
    <p:sldId id="720" r:id="rId107"/>
    <p:sldId id="721" r:id="rId108"/>
    <p:sldId id="722" r:id="rId109"/>
    <p:sldId id="723" r:id="rId110"/>
    <p:sldId id="339" r:id="rId111"/>
    <p:sldId id="364" r:id="rId112"/>
    <p:sldId id="365" r:id="rId113"/>
  </p:sldIdLst>
  <p:sldSz cx="9144000" cy="6858000" type="screen4x3"/>
  <p:notesSz cx="6858000" cy="9144000"/>
  <p:custDataLst>
    <p:tags r:id="rId1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165" autoAdjust="0"/>
  </p:normalViewPr>
  <p:slideViewPr>
    <p:cSldViewPr snapToObjects="1" showGuides="1">
      <p:cViewPr varScale="1">
        <p:scale>
          <a:sx n="82" d="100"/>
          <a:sy n="82" d="100"/>
        </p:scale>
        <p:origin x="1502" y="7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568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commentAuthors" Target="commentAuthor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notesMaster" Target="notesMasters/notesMaster1.xml"/><Relationship Id="rId119" Type="http://schemas.openxmlformats.org/officeDocument/2006/relationships/viewProps" Target="view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2024-11-27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4:34:58.44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624 2 24575,'-34'-1'0,"9"1"0,0 0 0,-30 5 0,47-4 0,0 1 0,0 0 0,0 0 0,0 1 0,0 0 0,0 1 0,1 0 0,0 0 0,-1 0 0,-9 9 0,-11 10 0,2 2 0,0 1 0,2 1 0,0 1 0,3 2 0,0 0 0,1 1 0,2 0 0,-21 54 0,10-13 0,18-45 0,0 0 0,2 0 0,1 1 0,-5 28 0,-22 297 0,24-212 0,-3 79 0,12-123 0,5 284 0,2-340 0,2-1 0,2 0 0,1-1 0,2 0 0,28 61 0,38 47 0,-40-82 0,-18-33 0,1 0 0,36 39 0,-17-21 0,-11-14 0,0-1 0,3-2 0,1-1 0,1-1 0,1-2 0,2-2 0,0-1 0,2-2 0,80 37 0,114 20 0,-191-70 0,1-3 0,0-1 0,73 3 0,-69-10 0,282-8 0,-295 4 0,0-2 0,0-2 0,-1-1 0,0-1 0,0-2 0,-1-1 0,-1-2 0,0-1 0,-1-1 0,-1-1 0,-1-2 0,42-38 0,-56 43 0,0-2 0,0 1 0,-2-2 0,0 0 0,15-32 0,38-105 0,-41 91 0,-6 23 0,-3-1 0,-2-1 0,-1-1 0,-2 1 0,-2-2 0,2-64 0,-12-290 0,1 374 0,0 0 0,-2 0 0,0 1 0,-2-1 0,-1 1 0,0 0 0,-2 0 0,-1 1 0,-1 0 0,-1 1 0,0 0 0,-2 0 0,-28-35 0,-17-20 0,-92-163 0,128 202 0,-9-13 0,-1 2 0,-2 1 0,-3 1 0,-1 2 0,-3 2 0,-1 2 0,-62-47 0,76 69 0,0 2 0,-1 1 0,-1 1 0,0 2 0,-1 0 0,0 3 0,-41-10 0,-232-26 0,256 41 0,16 2 0,0-2 0,1-1 0,-1-1 0,-52-21 0,78 25 0,0 0 0,0 0 0,1-1 0,-1 0 0,1-1 0,-1 1 0,1-1 0,-6-7 0,-35-51 0,5 7 0,-29-29-1365,53 65-5461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07:04:00.00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341 30 24575,'-8'0'0,"-14"0"0,-40 4 0,54-2 0,-1 0 0,1 0 0,0 0 0,0 1 0,1 1 0,-1-1 0,-14 10 0,8-3 0,0 1 0,0 1 0,1 0 0,0 0 0,1 2 0,1-1 0,-16 25 0,19-26 0,2 0 0,-1 1 0,1-1 0,1 1 0,0 1 0,1-1 0,1 1 0,0 0 0,1-1 0,-1 17 0,7 252 0,-3-253 0,3 1 0,0 0 0,2-1 0,15 48 0,-11-49 0,1-1 0,2 0 0,19 32 0,57 73 0,-56-84 0,-12-17 0,1-2 0,30 32 0,-40-50 0,0 0 0,0-1 0,1 0 0,0-1 0,1 0 0,0-1 0,23 9 0,280 98 0,-150-56 0,135 55 0,-276-104 0,0 0 0,1-2 0,1-1 0,0-1 0,-1-2 0,51 2 0,75 4 0,161 5 0,709-16 0,-862-13 0,-10 1 0,93-2 0,-126 5 0,187 8 0,-154 4 0,-131-2 0,217-4 0,-175 0 0,110-23 0,-74 9 0,189-9 0,-90 2 0,-149 16 0,0 2 0,0 2 0,0 2 0,92 6 0,605 49 0,11-52 0,-332-3 0,662 3 0,-1047 0 0,66-9 0,-90 7 0,1-2 0,-1 0 0,0 0 0,0-2 0,0 0 0,-1 0 0,14-10 0,-3 3 0,1 1 0,52-17 0,-40 16 0,6 0 0,54-10 0,37-10 0,-120 28 0,0-1 0,0 0 0,-1-1 0,0-1 0,0 0 0,18-15 0,-23 15 0,-1-1 0,-1 0 0,1 0 0,-1 0 0,-1-1 0,0 0 0,0-1 0,-1 1 0,0-1 0,-1 0 0,0 0 0,-1 0 0,0-1 0,-1 1 0,2-22 0,-3-18 0,-2 0 0,-2 0 0,-2 0 0,-14-57 0,11 82 0,-1 0 0,-1 1 0,0 0 0,-2 1 0,-2 0 0,0 1 0,-1 1 0,-21-25 0,26 36 0,-1-1 0,0 2 0,-1 0 0,0 0 0,0 1 0,-1 1 0,-1 0 0,1 1 0,-26-10 0,2 4 0,-1 1 0,-60-10 0,-55-7 0,23 2 0,-218-17 0,-137-15 0,92 5 0,-1157-17 0,1209 74 0,-542-5 0,223-52 0,618 50 0,-527-41 0,499 44 0,-328-13 0,88 4 0,-13-1 0,-571-7 0,591 20 0,-576-2-1365,854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5T14:00:41.44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 24575,'2457'0'0,"-1740"41"0,-312-10 0,1161 23 0,-1435-51 0,763 37 0,-460-17 0,-173-10 0,589 16 0,3875-32 0,-2540 5 0,-1977-18 0,-98 5 0,-53 3 0,79-20 0,-78 15 0,75-9 0,37 15 0,-98 5 0,117-16 0,153-26 0,-176 26 0,-150 16-57,410-41-1251,-388 41-5518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5T14:13:58.46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1798 80 24575,'1'-3'0,"-1"0"0,1 0 0,-1 0 0,1 0 0,0 0 0,0 0 0,0 0 0,0 0 0,1 0 0,-1 1 0,1-1 0,-1 0 0,1 1 0,0 0 0,0-1 0,1 1 0,-1 0 0,0 0 0,1 0 0,-1 0 0,1 0 0,-1 1 0,1-1 0,0 1 0,0 0 0,0 0 0,-1 0 0,6-1 0,6-2 0,0 1 0,0 0 0,0 2 0,28-1 0,-26 2 0,0 2 0,1 0 0,-1 1 0,0 1 0,0 1 0,0 0 0,-1 1 0,0 0 0,0 1 0,0 1 0,-1 0 0,0 1 0,12 11 0,-6-4 0,-1 1 0,0 1 0,-2 0 0,0 2 0,-1 0 0,-1 0 0,23 42 0,-29-43 0,0 0 0,-1 0 0,-2 1 0,0 1 0,-1-1 0,-1 1 0,3 31 0,-6-38 0,-1-1 0,0 0 0,-1 0 0,-1 0 0,0 0 0,-1 0 0,0 0 0,0-1 0,-2 1 0,0-1 0,0 0 0,-1 0 0,-8 11 0,-5 2 0,-1 0 0,-1-2 0,-1 0 0,-39 30 0,-108 69 0,167-121 0,-85 57 0,-25 17 0,-136 116 0,239-183 0,0 0 0,1 1 0,0 0 0,1 0 0,0 1 0,0 0 0,1 0 0,1 0 0,-9 22 0,12-26 0,1-1 0,-1 1 0,1 0 0,1-1 0,-1 1 0,1 0 0,0 0 0,0-1 0,1 1 0,-1 0 0,1-1 0,1 1 0,-1-1 0,1 1 0,0-1 0,0 1 0,1-1 0,-1 0 0,1 0 0,0 0 0,1-1 0,4 6 0,9 8 0,1-2 0,1 0 0,1-1 0,0-1 0,0 0 0,2-2 0,0-1 0,38 15 0,-30-16 0,0-1 0,1-1 0,0-1 0,36 2 0,127 0 0,-141-8 0,-47-1 0,13 0 0,0 1 0,0 1 0,29 6 0,-44-7 0,-1 0 0,1 0 0,-1 0 0,1 0 0,-1 1 0,1-1 0,-1 1 0,0 0 0,1 0 0,-1 0 0,0 1 0,-1-1 0,1 1 0,0-1 0,-1 1 0,1 0 0,-1 0 0,0 0 0,0 0 0,0 0 0,0 1 0,-1-1 0,1 1 0,1 6 0,0 18 0,-1 0 0,-1 1 0,-4 38 0,0-5 0,1 60 0,4 345 0,4-391 0,3-1 0,4 0 0,39 128 0,-39-154 0,-1 0 0,-3 1 0,-1 0 0,-3 1 0,-2 78 0,-4-124 0,0 0 0,1 0 0,-2-1 0,1 1 0,0 0 0,-1-1 0,0 1 0,0-1 0,0 0 0,-1 1 0,0-1 0,1 0 0,-1-1 0,-1 1 0,1 0 0,0-1 0,-1 0 0,-6 5 0,-4 2 0,-1-1 0,-1-1 0,-32 13 0,-12 1 5,-1-3-1,-1-3 0,-122 16 1,-204-4-228,-804-19-797,1129-10 1015,3 1 5,-1 0 0,-83-10 0,139 9 0,-1 1 0,1-2 0,-1 1 0,1 0 0,-1-1 0,1 0 0,0-1 0,0 1 0,0-1 0,0 0 0,-5-4 0,9 6 0,0-1 0,-1 1 0,1-1 0,0 0 0,0 1 0,0-1 0,0 0 0,0 0 0,1 0 0,-1 0 0,0 0 0,1 0 0,-1 0 0,1 0 0,0 0 0,0 0 0,0 0 0,0 0 0,0 0 0,0 0 0,1 0 0,-1 0 0,0 0 0,1 0 0,0 0 0,-1 0 0,1 0 0,0 0 0,0 0 0,3-3 0,3-6-48,2-1-1,-1 1 1,1 1-1,1 0 0,0 0 1,12-9-1,23-17-6572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5T14:14:00.66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24575,'4743'0'-1365,"-4719"0"-5461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5T14:00:41.44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 24575,'2457'0'0,"-1740"41"0,-312-10 0,1161 23 0,-1435-51 0,763 37 0,-460-17 0,-173-10 0,589 16 0,3875-32 0,-2540 5 0,-1977-18 0,-98 5 0,-53 3 0,79-20 0,-78 15 0,75-9 0,37 15 0,-98 5 0,117-16 0,153-26 0,-176 26 0,-150 16-57,410-41-1251,-388 41-5518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39:18.53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45 24575,'3052'0'0,"-2478"12"0,-77 1 0,2248-10 0,-1409-6 0,-989 2 0,794 12 0,586 6 0,-1216-18 0,-334-2 0,320-45 0,-165 21 125,-114 15-1615,-167 7-5336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3:00.82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1047 1 24575,'4'2'0,"-1"-1"0,1 1 0,-1 1 0,1-1 0,-1 0 0,0 1 0,0 0 0,0-1 0,5 8 0,32 38 0,-24-24 0,-2 1 0,-1 0 0,-1 1 0,-1 1 0,-1 0 0,-1 0 0,-2 1 0,-1 0 0,-1 0 0,-1 1 0,-2 0 0,0-1 0,-2 1 0,-5 34 0,3-51 0,0-1 0,-2 0 0,1 0 0,-1 0 0,-1 0 0,0 0 0,0-1 0,-1 0 0,-10 13 0,-9 9 0,-42 40 0,2-3 0,63-66 0,-132 165 0,110-134 0,1 2 0,2 1 0,-18 43 0,22-42 0,2-6 0,-12 42 0,24-65 0,1 0 0,0 0 0,0 0 0,1 0 0,0 1 0,1-1 0,0 0 0,1 1 0,2 13 0,-2-18 0,1-2 0,0 1 0,0 0 0,0 0 0,0-1 0,0 1 0,1-1 0,0 1 0,0-1 0,0 0 0,0 0 0,0 0 0,1-1 0,-1 1 0,1-1 0,-1 0 0,6 2 0,11 6 0,1-1 0,22 6 0,-23-8 0,154 41 0,-28-10 0,-141-37 0,1 1 0,-1 0 0,1 1 0,-1-1 0,0 1 0,1 0 0,7 7 0,-11-9 0,-1 1 0,0-1 0,0 0 0,0 1 0,0-1 0,0 1 0,0-1 0,-1 1 0,1-1 0,0 1 0,-1-1 0,1 1 0,-1 0 0,0-1 0,1 1 0,-1 0 0,0-1 0,0 1 0,0 0 0,0 0 0,0-1 0,-1 1 0,1 0 0,0-1 0,-1 1 0,1-1 0,-1 1 0,0 0 0,0-1 0,0 2 0,-5 7 0,0 0 0,-1 0 0,1-1 0,-2 0 0,1-1 0,-12 10 0,-58 45 0,35-31 0,16-10 0,0 2 0,1 0 0,1 2 0,2 1 0,0 0 0,2 2 0,-17 32 0,27-43 0,1 1 0,1 0 0,0 1 0,2 0 0,0 0 0,1 0 0,1 1 0,1 0 0,1-1 0,1 1 0,1 0 0,0 0 0,4 22 0,0-24 0,1 0 0,1-1 0,0 0 0,1 0 0,13 23 0,55 82 0,-53-89 0,25 40 0,71 157 0,-96-175 0,-2 0 0,-2 2 0,17 101 0,-32-138 0,0 1 0,-2-1 0,-1 1 0,0 0 0,-2-1 0,-4 25 0,4-35 0,-1 0 0,0 0 0,-1 0 0,0-1 0,-1 0 0,0 1 0,0-2 0,-1 1 0,-1 0 0,0-1 0,0-1 0,0 1 0,-12 9 0,5-7 0,-1-1 0,1-1 0,-2 0 0,1-1 0,-1 0 0,-1-1 0,1-1 0,-1-1 0,0 0 0,-28 3 0,-16-1 0,-103-1 0,148-6 0,-77 0-273,1-4 0,-1-4 0,2-4 0,-148-40 0,160 27-6553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3:02.25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9159 24575,'1'0'0,"0"-1"0,0 1 0,0-1 0,0 1 0,0-1 0,0 1 0,0-1 0,0 0 0,0 0 0,0 1 0,0-1 0,-1 0 0,1 0 0,0 0 0,0 0 0,-1 0 0,1 0 0,-1 0 0,2-2 0,12-29 0,-8 18 0,32-58 3,4 1 0,87-113 0,125-111-114,-63 93-299,54-46-81,53-43-1061,63-52 557,-104 100 695,1235-1188-1515,-65-72 895,-491 341 474,-125-76-382,-418 485 430,-299 535 1103,102-354-1,-190 550-758,10-33 1857,-2-1 1,6-65-1,-19 105-8502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01:43:36.0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1997 312 24575,'-4'-4'0,"0"-1"0,1 1 0,0-1 0,0 0 0,-4-9 0,-8-13 0,1 8 0,-1 1 0,0 0 0,-2 1 0,0 1 0,-1 0 0,-23-16 0,28 24 0,0 0 0,0 1 0,-1 0 0,0 1 0,0 1 0,0 0 0,-1 1 0,1 0 0,-1 1 0,-28-2 0,-502 5 0,246 3 0,201-5 0,-110 4 0,198 0 0,0 0 0,1 0 0,0 1 0,0 0 0,-1 0 0,2 1 0,-1 0 0,0 1 0,1 0 0,0 0 0,0 1 0,0 0 0,1 0 0,0 1 0,0 0 0,1 0 0,-7 10 0,-1 2 0,1 1 0,1 0 0,1 1 0,1 0 0,0 1 0,-6 23 0,-7 28 0,3 1 0,3 1 0,4 0 0,3 1 0,-1 99 0,11-163 0,-2-1 0,1 1 0,-2 0 0,0-1 0,0 1 0,-6 12 0,-8 31 0,-62 300 0,75-333 0,-6 19 0,1 0 0,3 1 0,2 0 0,0 65 0,7-88 0,0-1 0,1 0 0,0 0 0,2 0 0,7 16 0,44 84 0,-29-65 0,31 62 0,90 130 0,-142-236 0,0 0 0,0-1 0,1 0 0,0-1 0,0 0 0,1 0 0,0 0 0,0-1 0,19 9 0,5-1 0,60 17 0,-41-15 0,26 10 0,605 183 0,-615-192 0,2-2 0,0-4 0,0-3 0,88 0 0,-130-10 0,0-2 0,0-1 0,-1 0 0,0-3 0,0 0 0,45-20 0,147-90 0,-156 81 0,-14 9 0,110-68 0,-140 82 0,0-1 0,0-1 0,-2 0 0,0-2 0,24-31 0,-5-7 0,-2-2 0,-3-1 0,43-115 0,-63 140 0,-1 0 0,-2 0 0,-2 0 0,5-71 0,-15-143 0,-6 157 0,-4 0 0,-39-135 0,42 183 0,1 5 0,-7-33 0,-3 2 0,-45-105 0,58 159 0,-1 0 0,-1 1 0,0 0 0,-11-14 0,16 24 0,0-1 0,-1 1 0,1 0 0,-1 0 0,0 0 0,0 1 0,0 0 0,0 0 0,0 0 0,-1 0 0,0 1 0,1 0 0,-1 0 0,-10-2 0,-157-13 0,105 12 0,-1-3 0,-116-28 0,117 13 0,1-2 0,2-4 0,-107-62 0,-167-136 0,302 199-1365,8 4-5461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5T16:33:23.23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750 1429 24575,'199'-1'0,"426"7"0,-4 51 0,87-3 0,-210-27 0,315 13 0,-623-26 0,-76-3 0,-4-3 0,238 10 0,907-17 0,-578-2 0,-627-2 0,0-2 0,66-14 0,-60 8 0,74-5 0,92 15 0,93-7 0,30-24 0,-171 25 0,-34 3 0,-116 1 0,0-1 0,0-1 0,42-15 0,-34 10 0,-1 2 0,-1 1 0,1 2 0,31-2 0,102 1 0,-108 5 0,1263-2-1024,-692 6 984,3687-3 1104,-4244-4-1064,-1-3 0,127-31 0,-174 33 0,380-96 0,-286 69 0,-84 24 0,-15 5 0,0-1 0,-1-1 0,1-1 0,-1 0 0,20-12 0,-32 15 0,-1 0 0,1 0 0,-1 0 0,0-1 0,0 1 0,0-1 0,-1 0 0,1 0 0,-1 0 0,0 0 0,0-1 0,0 1 0,-1 0 0,1-1 0,-1 1 0,0-1 0,0-5 0,1-10 0,0-1 0,-3-32 0,0 30 0,1 18 0,0-29 0,-2 0 0,-6-38 0,5 60 0,0 0 0,0 1 0,-1-1 0,0 1 0,-1 0 0,-1 1 0,0-1 0,0 1 0,-14-17 0,9 13 0,-2 0 0,0 1 0,0 1 0,-1 0 0,-1 1 0,0 0 0,0 1 0,-1 1 0,-30-13 0,-355-117 0,282 100 0,-363-137 0,447 165 0,0 1 0,-1 2 0,-43-4 0,-41-10 0,46 6 0,-118-10 0,-75 11 0,162 11 0,-856-10 0,914 12 0,-55-9 0,-37-2 0,-898 11 0,499 4 0,-3659-2 0,3609-32 0,5-44 0,262 51 0,0 26 0,116 2 0,-1110-4 0,1246 6 0,1 2 0,-125 29 0,132-23 0,-95 24 0,-64 12 0,102-32 0,-148 2 0,-121-18 0,182-3 0,-121 0 0,-397 4 0,228 35 0,286 9 0,67-11 0,104-28 0,24-5 0,1 0 0,0 1 0,0 0 0,-19 8 0,27-8 0,1-1 0,0 1 0,0-1 0,0 1 0,0 0 0,0 1 0,1-1 0,-1 0 0,1 1 0,0 0 0,0 0 0,0 0 0,1 0 0,-1 1 0,1-1 0,-2 7 0,0 0 0,0 0 0,1 0 0,0 0 0,1 0 0,0 1 0,1-1 0,1 1 0,-1 0 0,2-1 0,0 1 0,4 19 0,-1-15 0,1-1 0,1 1 0,0-2 0,1 1 0,0-1 0,2 0 0,18 25 0,-13-20 0,0 0 0,-1 2 0,-1-1 0,12 32 0,-17-35 0,1-1 0,0 0 0,1-1 0,1 0 0,0 0 0,1-1 0,1 0 0,0-1 0,1-1 0,0 0 0,27 19 0,16 12 0,-33-24 0,2-1 0,27 16 0,-19-14 0,-1 1 0,37 32 0,-57-44 0,17 13 0,-21-17 0,0 0 0,-1 1 0,0 0 0,0 0 0,-1 1 0,1 0 0,7 11 0,-1 6-256,0 0-1,16 46 0,-25-59-338,2 5-6231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4:35:03.1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4:35:03.1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5:08:51.80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82 211 24575,'0'58'0,"4"111"0,-1-147 0,0 1 0,1-1 0,1 0 0,2 0 0,13 31 0,40 102 0,-40-100 0,-15-40 0,0 0 0,1-1 0,1 1 0,9 15 0,-13-26 0,0 1 0,1-1 0,0 0 0,0 0 0,0 0 0,0-1 0,0 1 0,1-1 0,-1 0 0,1 0 0,0-1 0,0 1 0,0-1 0,0 0 0,0 0 0,7 0 0,25 4 0,1-1 0,59-1 0,27 2 0,55 21 0,104 9 0,317-32 0,-310-7 0,719 3 0,-943-4 0,0-3 0,0-3 0,89-26 0,-77 17 0,-17 5 0,134-25 0,-192 38 0,114-13 0,117 2 0,-229 12 0,92 1 0,156-17 0,-149 6 0,197 8 0,-153 4 0,4128-2 0,-4064-13 0,-20 0 0,-164 12 0,48-6 0,-64 5 0,0-1 0,0 0 0,-1-1 0,1-1 0,-1 0 0,17-9 0,5-5 0,-1-2 0,-1-1 0,-1-1 0,41-41 0,-53 44 0,1 1 0,1 1 0,36-25 0,-46 36 0,1 1 0,0 1 0,0 0 0,1 0 0,-1 1 0,1 0 0,0 1 0,0 1 0,0 0 0,16-1 0,186-20 0,-94 9 0,-81 8 0,57-2 0,-63 8 0,-11 1 0,1-1 0,29-5 0,-46 5 0,0-2 0,-1 1 0,1 0 0,0-1 0,-1 0 0,1-1 0,-1 1 0,0-1 0,0 0 0,0 0 0,0-1 0,-1 1 0,9-9 0,-11 9 0,1 0 0,-1 0 0,0 0 0,0 0 0,0 0 0,-1 0 0,1 0 0,-1-1 0,0 1 0,0-1 0,0 1 0,0-1 0,-1 1 0,1-1 0,-1 1 0,0-1 0,-1-5 0,0 3 0,0 0 0,0 0 0,-1-1 0,0 1 0,-1 0 0,1 1 0,-1-1 0,0 0 0,-5-6 0,-3-2 0,0 1 0,-1 0 0,0 0 0,-1 1 0,-1 1 0,-20-14 0,-2 3 0,-2 1 0,0 2 0,-1 2 0,-1 2 0,0 1 0,-75-15 0,40 17 0,0 3 0,-152 1 0,60 9 0,-88 3 0,234-2 0,0 1 0,0 0 0,0 2 0,1 0 0,-1 2 0,1 0 0,1 1 0,-1 1 0,2 0 0,-24 17 0,2-2 0,-1-1 0,-1-3 0,-54 19 0,69-32 0,0-1 0,-1-2 0,0-1 0,1-1 0,-1-1 0,-39-4 0,4 1 0,-1380 0 0,853 2 0,527 4 0,0 2 0,-102 24 0,99-16 0,0-3 0,-72 2 0,24-11 0,0-5 0,-148-22 0,155 11 0,-115-1 0,-112 16 0,132 1 0,-2067-2 0,2121 13 0,23-1 0,-385-12 0,294-12 0,-74-2 0,201 14 0,-37 1 0,-167-21 0,-49-38 0,72 10 0,237 43 0,0 2 0,0 2 0,-1 1 0,1 2 0,-39 6 0,68-7 6,1-1 0,-1 1-1,1 0 1,0 0 0,-1 1-1,1-1 1,0 1 0,0-1 0,0 1-1,0 0 1,0 0 0,1 0-1,-1 1 1,0-1 0,1 1-1,0-1 1,-1 1 0,1 0 0,0 0-1,-2 5 1,2-3-112,1-1 0,0 1 0,0 0 0,0 0 0,0 0 0,1 0-1,0 0 1,0 0 0,0 0 0,1 0 0,0 0 0,0-1 0,2 9 0,5 11-6720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4:35:03.1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5:10:01.8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653 106 24575,'-35'-1'0,"-1"2"0,1 2 0,0 1 0,1 2 0,-42 11 0,24-1 0,16-6 0,-1 2 0,-48 23 0,74-29 0,-1 0 0,2 1 0,-1 0 0,1 1 0,0 0 0,1 1 0,-1 0 0,2 1 0,-1-1 0,2 1 0,-9 15 0,5-7 0,2 1 0,0 0 0,1 0 0,1 1 0,1 0 0,1 0 0,1 1 0,0 0 0,2-1 0,0 1 0,2 27 0,-1 54 0,0-35 0,11 102 0,-6-146 0,1-1 0,2 0 0,0-1 0,1 1 0,1-1 0,1-1 0,1 0 0,1 0 0,22 27 0,-14-22 0,1-1 0,1-1 0,1-1 0,1 0 0,1-2 0,30 19 0,5-7 0,1-2 0,120 39 0,-65-26 0,560 194 0,160-17 0,18-70 0,65-69-1096,1-72 627,-851-9 562,292 0-595,854-17 132,-940-2 268,-204 10 738,126-33 0,-188 40-531,-1 0 0,-1-1 0,1 0 0,0 0 0,-1-1 0,1 0 0,-1 0 0,0 0 0,9-9-1,-13 9-95,1 0-1,-1 0 0,0-1 1,0 0-1,0 1 0,0-1 1,-1 0-1,0 0 0,0 0 1,0 0-1,-1-1 0,0 1 1,0 0-1,1-11 0,8-78-8,4-63 0,-12 103 0,-2 1 0,-3-1 0,-2 0 0,-16-74 0,8 85 0,-2 0 0,-1 1 0,-43-77 0,14 46 0,-62-78 0,73 111 0,-1 3 0,-52-43 0,52 49 0,5 7 0,-2 1 0,-1 2 0,0 1 0,-70-29 0,49 24 0,-249-99 0,181 77 0,33 17 0,-2 5 0,-160-24 0,62 14 0,-492-83 0,-169 39 0,431 56 0,-238-5 0,440 30 0,-133-3 0,174-12 0,-46 0 0,-836 14 0,1034 0 0,0 1 0,-29 8 0,-35 2 0,-61-11-1365,121-1-5461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5:10:06.13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4:35:03.1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0T15:07:31.63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988 132 24575,'-80'-1'0,"-130"4"0,168 0 0,0 2 0,-80 20 0,92-16 0,0 1 0,0 1 0,1 2 0,1 0 0,-36 24 0,47-25 0,1 0 0,1 2 0,0 0 0,0 0 0,1 1 0,1 1 0,1 0 0,0 1 0,-13 25 0,7-8 0,2 1 0,1 0 0,1 1 0,2 1 0,-11 61 0,21-87 0,-9 48 0,4 1 0,-1 68 0,7-98 0,2 0 0,0 0 0,3 0 0,0 0 0,2 0 0,11 36 0,-2-26 0,47 111 0,-52-132 0,1 0 0,0-1 0,1 0 0,2 0 0,23 23 0,-11-15 0,2-2 0,1 0 0,1-3 0,1 0 0,47 23 0,-31-22 0,2-3 0,0-2 0,64 14 0,242 44 0,-52-13 0,-151-33 0,250 14 0,-273-36 0,146-10 0,-247-1 0,0-2 0,-1-1 0,0-1 0,0-2 0,-1 0 0,28-16 0,-9 5 0,198-107 0,-208 107 0,-25 16 0,-1 0 0,0-1 0,-1-1 0,1 0 0,-1 0 0,-1 0 0,1-1 0,-1 0 0,0-1 0,-1 1 0,0-1 0,-1 0 0,0-1 0,5-11 0,39-103 0,-36 83 0,0-1 0,17-87 0,-15-5 0,-2-197 0,-12 210 0,-4-118 0,2 229 0,0-1 0,0 1 0,-1 0 0,0 0 0,-1 0 0,0 0 0,-1 0 0,0 1 0,0-1 0,-1 1 0,0 0 0,-1 0 0,0 1 0,0 0 0,-1 0 0,0 0 0,-8-6 0,-7-5 0,0 2 0,-1 0 0,0 2 0,-38-19 0,-108-38 0,105 47 0,31 13 0,-1 2 0,-1 2 0,-70-9 0,74 13 0,-67-15 0,60 10 0,-60-5 0,-249 10 0,206 6 0,121-2 0,0 1 0,0 1 0,0 1 0,0 0 0,0 2 0,1 0 0,0 1 0,0 1 0,0 1 0,1 1 0,-25 15 0,33-18 0,0-1 0,0-1 0,0 0 0,0 0 0,0-1 0,-1 0 0,1-1 0,-1 0 0,-13 0 0,-16 0 0,-47-5 0,17 0 0,19 3-1365,28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  <p:pic>
        <p:nvPicPr>
          <p:cNvPr id="2" name="Picture 1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1BAEB80-5EFA-C2F6-6458-D60B1C1F0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30277" r="13915" b="14954"/>
          <a:stretch/>
        </p:blipFill>
        <p:spPr>
          <a:xfrm>
            <a:off x="7338291" y="375313"/>
            <a:ext cx="1301750" cy="53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4960-07FE-4E5C-83EA-859BE5EBF016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8852-3894-4C1F-ABE8-5400436B2A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4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  <p:pic>
        <p:nvPicPr>
          <p:cNvPr id="2" name="Picture 1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AC90B7F8-A3B8-7302-D43E-B7F951245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30277" r="13915" b="14954"/>
          <a:stretch/>
        </p:blipFill>
        <p:spPr>
          <a:xfrm>
            <a:off x="7345218" y="391641"/>
            <a:ext cx="1301750" cy="53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4" name="Picture 3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A86CA4B1-3FB6-6C55-7836-8F76B9C7E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5" t="30277" r="13915" b="14954"/>
          <a:stretch/>
        </p:blipFill>
        <p:spPr>
          <a:xfrm>
            <a:off x="7315200" y="304800"/>
            <a:ext cx="1301750" cy="53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customXml" Target="../ink/ink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customXml" Target="../ink/ink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ustomXml" Target="../ink/ink7.xm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customXml" Target="../ink/ink6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customXml" Target="../ink/ink9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0.png"/><Relationship Id="rId5" Type="http://schemas.openxmlformats.org/officeDocument/2006/relationships/customXml" Target="../ink/ink13.xml"/><Relationship Id="rId4" Type="http://schemas.openxmlformats.org/officeDocument/2006/relationships/image" Target="../media/image5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customXml" Target="../ink/ink17.xml"/><Relationship Id="rId4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Tosca Commander, </a:t>
            </a:r>
            <a:r>
              <a:rPr lang="en-US" dirty="0" err="1"/>
              <a:t>Qtest</a:t>
            </a:r>
            <a:r>
              <a:rPr lang="en-US" dirty="0"/>
              <a:t> and Harness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Parameswari Ettiappan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0C561-E6BC-E8B9-7817-F83A79F09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BBA4D-AE63-8CA5-6303-BAEBF0027C5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/>
          </a:bodyPr>
          <a:lstStyle/>
          <a:p>
            <a:r>
              <a:rPr lang="en-US" dirty="0"/>
              <a:t>Continuous Testing:</a:t>
            </a:r>
          </a:p>
          <a:p>
            <a:pPr lvl="1"/>
            <a:r>
              <a:rPr lang="en-US" dirty="0"/>
              <a:t>Integrates seamlessly with CI/CD tools like Jenkins, Azure DevOps, and Git for continuous integration and delivery.</a:t>
            </a:r>
          </a:p>
          <a:p>
            <a:r>
              <a:rPr lang="en-US" dirty="0"/>
              <a:t>Test Data Management:</a:t>
            </a:r>
          </a:p>
          <a:p>
            <a:pPr lvl="1"/>
            <a:r>
              <a:rPr lang="en-US" dirty="0"/>
              <a:t>Tosca offers integrated test data management to handle dynamic test data during automation.</a:t>
            </a:r>
          </a:p>
          <a:p>
            <a:r>
              <a:rPr lang="en-US" dirty="0"/>
              <a:t>Risk-Based Testing:</a:t>
            </a:r>
          </a:p>
          <a:p>
            <a:pPr lvl="1"/>
            <a:r>
              <a:rPr lang="en-US" dirty="0"/>
              <a:t>Identifies and prioritizes the most critical test cases based on risk, improving test coverage and reducing effort.</a:t>
            </a:r>
          </a:p>
          <a:p>
            <a:r>
              <a:rPr lang="en-US" dirty="0"/>
              <a:t>API Testing:</a:t>
            </a:r>
          </a:p>
          <a:p>
            <a:pPr lvl="1"/>
            <a:r>
              <a:rPr lang="en-US" dirty="0"/>
              <a:t>Provides capabilities to test APIs independently or as part of an end-to-end test scenario.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459C3-7AFA-5044-E15F-CDDD1B19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of Tosca</a:t>
            </a:r>
          </a:p>
        </p:txBody>
      </p:sp>
    </p:spTree>
    <p:extLst>
      <p:ext uri="{BB962C8B-B14F-4D97-AF65-F5344CB8AC3E}">
        <p14:creationId xmlns:p14="http://schemas.microsoft.com/office/powerpoint/2010/main" val="10821498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CDC1F-13FC-8F28-5239-5515D2CB7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5" t="7407" r="7409" b="14074"/>
          <a:stretch/>
        </p:blipFill>
        <p:spPr>
          <a:xfrm>
            <a:off x="265923" y="1524000"/>
            <a:ext cx="8730452" cy="44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16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B6B0A-61BB-D472-674D-90F61DCE8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3" t="5926" r="5224" b="8148"/>
          <a:stretch/>
        </p:blipFill>
        <p:spPr>
          <a:xfrm>
            <a:off x="381000" y="1524000"/>
            <a:ext cx="848820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003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FD9F6-8A4A-38C7-E96B-4D548DD94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" t="2900" r="5514" b="11174"/>
          <a:stretch/>
        </p:blipFill>
        <p:spPr>
          <a:xfrm>
            <a:off x="152399" y="1524000"/>
            <a:ext cx="880747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30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329C1-02DE-5F60-AE5D-05351EEBB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0" t="7407" r="5157" b="741"/>
          <a:stretch/>
        </p:blipFill>
        <p:spPr>
          <a:xfrm>
            <a:off x="461034" y="1524000"/>
            <a:ext cx="820526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06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9ECAC-4EBC-78F0-3365-7315E0505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3" t="7408" r="5224" b="2222"/>
          <a:stretch/>
        </p:blipFill>
        <p:spPr>
          <a:xfrm>
            <a:off x="267600" y="1478902"/>
            <a:ext cx="860879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713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ADBD3-89CD-2A15-FA25-FB3178D37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6" t="4445" r="5980"/>
          <a:stretch/>
        </p:blipFill>
        <p:spPr>
          <a:xfrm>
            <a:off x="381000" y="1522445"/>
            <a:ext cx="8205261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023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91B50-33C0-7E7B-E4F5-945F76689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1" t="7040" r="5131" b="8515"/>
          <a:stretch/>
        </p:blipFill>
        <p:spPr>
          <a:xfrm>
            <a:off x="228601" y="1600199"/>
            <a:ext cx="8692928" cy="47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08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/>
              <a:t>UXD Design Principles</a:t>
            </a:r>
          </a:p>
          <a:p>
            <a:pPr lvl="1"/>
            <a:r>
              <a:rPr lang="en-US" dirty="0"/>
              <a:t>The UXD Ecosystem</a:t>
            </a:r>
          </a:p>
          <a:p>
            <a:pPr lvl="1"/>
            <a:r>
              <a:rPr lang="en-US" dirty="0"/>
              <a:t>Proposal preparation</a:t>
            </a:r>
          </a:p>
          <a:p>
            <a:pPr lvl="1"/>
            <a:r>
              <a:rPr lang="en-US" dirty="0"/>
              <a:t>Project approach</a:t>
            </a:r>
          </a:p>
          <a:p>
            <a:pPr lvl="1"/>
            <a:r>
              <a:rPr lang="en-US" dirty="0"/>
              <a:t>Business objectives</a:t>
            </a:r>
          </a:p>
          <a:p>
            <a:pPr lvl="1"/>
            <a:r>
              <a:rPr lang="en-US" dirty="0"/>
              <a:t>User Research</a:t>
            </a:r>
          </a:p>
          <a:p>
            <a:pPr lvl="1"/>
            <a:r>
              <a:rPr lang="en-US" dirty="0"/>
              <a:t>Content Strategy</a:t>
            </a:r>
          </a:p>
          <a:p>
            <a:pPr lvl="1"/>
            <a:r>
              <a:rPr lang="en-US" dirty="0"/>
              <a:t>Transitioning - Definition to Design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/>
              <a:t>Sitemaps and flow tasks</a:t>
            </a:r>
          </a:p>
          <a:p>
            <a:pPr lvl="1"/>
            <a:r>
              <a:rPr lang="en-US" dirty="0"/>
              <a:t>Wireframing and Annotating</a:t>
            </a:r>
          </a:p>
          <a:p>
            <a:pPr lvl="1"/>
            <a:r>
              <a:rPr lang="en-US" dirty="0"/>
              <a:t> Sketching</a:t>
            </a:r>
          </a:p>
          <a:p>
            <a:pPr lvl="1"/>
            <a:r>
              <a:rPr lang="en-US" dirty="0"/>
              <a:t>Prototyping models</a:t>
            </a:r>
          </a:p>
          <a:p>
            <a:pPr lvl="1"/>
            <a:r>
              <a:rPr lang="en-US" dirty="0"/>
              <a:t>Design user testing</a:t>
            </a:r>
          </a:p>
          <a:p>
            <a:pPr lvl="1"/>
            <a:r>
              <a:rPr lang="en-US" dirty="0"/>
              <a:t>From design to development</a:t>
            </a:r>
          </a:p>
          <a:p>
            <a:pPr lvl="1"/>
            <a:r>
              <a:rPr lang="en-US" dirty="0"/>
              <a:t>Flexible Content Strategies</a:t>
            </a:r>
          </a:p>
          <a:p>
            <a:pPr lvl="1"/>
            <a:r>
              <a:rPr lang="en-US" dirty="0"/>
              <a:t>Personas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  <p:extLst>
      <p:ext uri="{BB962C8B-B14F-4D97-AF65-F5344CB8AC3E}">
        <p14:creationId xmlns:p14="http://schemas.microsoft.com/office/powerpoint/2010/main" val="254576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AB2271-5C4A-8281-6F2B-227A219B86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End-to-End Test Automation:</a:t>
            </a:r>
          </a:p>
          <a:p>
            <a:pPr lvl="1"/>
            <a:r>
              <a:rPr lang="en-US" dirty="0"/>
              <a:t>Enables the automation of complete workflows across multiple applications and systems.</a:t>
            </a:r>
          </a:p>
          <a:p>
            <a:r>
              <a:rPr lang="en-US" dirty="0"/>
              <a:t>User-Friendly Interface:</a:t>
            </a:r>
          </a:p>
          <a:p>
            <a:pPr lvl="1"/>
            <a:r>
              <a:rPr lang="en-US" dirty="0"/>
              <a:t>Offers an intuitive GUI for creating, managing, and analyzing test cases.</a:t>
            </a:r>
          </a:p>
          <a:p>
            <a:r>
              <a:rPr lang="en-US" dirty="0"/>
              <a:t>AI and Machine Learning:</a:t>
            </a:r>
          </a:p>
          <a:p>
            <a:pPr lvl="1"/>
            <a:r>
              <a:rPr lang="en-US" dirty="0"/>
              <a:t>Implements AI-driven test case optimization and self-healing capabilities to adapt to changes in the application under test.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6D924-4F2E-767D-0FC2-B81BE2A0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of Tosca</a:t>
            </a:r>
          </a:p>
        </p:txBody>
      </p:sp>
    </p:spTree>
    <p:extLst>
      <p:ext uri="{BB962C8B-B14F-4D97-AF65-F5344CB8AC3E}">
        <p14:creationId xmlns:p14="http://schemas.microsoft.com/office/powerpoint/2010/main" val="209342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7441-C643-0ABF-CDB5-55F04F450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5" t="17778" r="5742" b="15555"/>
          <a:stretch/>
        </p:blipFill>
        <p:spPr>
          <a:xfrm>
            <a:off x="647699" y="1828800"/>
            <a:ext cx="78486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7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Tricentis</a:t>
            </a:r>
            <a:r>
              <a:rPr lang="en-US" dirty="0"/>
              <a:t> Tosca is an enterprise-level test automation tool.</a:t>
            </a:r>
          </a:p>
          <a:p>
            <a:r>
              <a:rPr lang="en-US" dirty="0"/>
              <a:t>It helps organizations achieve continuous testing, reduce testing efforts, and increase testing efficiency.</a:t>
            </a:r>
          </a:p>
          <a:p>
            <a:r>
              <a:rPr lang="en-US" dirty="0"/>
              <a:t>Tosca offers various features to support end-to-end testing, including functional testing, regression testing, performance testing, and more. </a:t>
            </a:r>
          </a:p>
          <a:p>
            <a:r>
              <a:rPr lang="en-US" dirty="0"/>
              <a:t>It is known for its model-based test automation approach.</a:t>
            </a:r>
          </a:p>
          <a:p>
            <a:r>
              <a:rPr lang="en-US" dirty="0"/>
              <a:t>It allows users to create and manage test cases using graphical representations of the application under test.</a:t>
            </a:r>
          </a:p>
          <a:p>
            <a:r>
              <a:rPr lang="en-US" dirty="0"/>
              <a:t>This model-based approach simplifies test case creation and maintenance, making it easier for both technical and non-technical users to participate in the testing process.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0030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Model-Based Test Automation: Users can create test cases by capturing business processes and user interactions visually. </a:t>
            </a:r>
          </a:p>
          <a:p>
            <a:r>
              <a:rPr lang="en-US" dirty="0"/>
              <a:t>This makes test cases easier to understand and maintain.</a:t>
            </a:r>
          </a:p>
          <a:p>
            <a:r>
              <a:rPr lang="en-US" dirty="0"/>
              <a:t>Test Data Management: Tosca provides capabilities to manage test data, helping testers to create and maintain data sets for different test scenarios.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Features</a:t>
            </a:r>
          </a:p>
        </p:txBody>
      </p:sp>
    </p:spTree>
    <p:extLst>
      <p:ext uri="{BB962C8B-B14F-4D97-AF65-F5344CB8AC3E}">
        <p14:creationId xmlns:p14="http://schemas.microsoft.com/office/powerpoint/2010/main" val="428207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Test Management: Tosca offers test case management and execution features that allow users to organize, schedule, and execute tests efficiently.</a:t>
            </a:r>
          </a:p>
          <a:p>
            <a:endParaRPr lang="en-US" dirty="0"/>
          </a:p>
          <a:p>
            <a:r>
              <a:rPr lang="en-US" dirty="0"/>
              <a:t>Cross-Browser and Cross-Platform Testing: Tosca supports testing across various browsers and platforms, ensuring application compatibility.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Features</a:t>
            </a:r>
          </a:p>
        </p:txBody>
      </p:sp>
    </p:spTree>
    <p:extLst>
      <p:ext uri="{BB962C8B-B14F-4D97-AF65-F5344CB8AC3E}">
        <p14:creationId xmlns:p14="http://schemas.microsoft.com/office/powerpoint/2010/main" val="331812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Continuous Integration and Continuous Testing: Tosca integrates well with CI/CD tools, enabling continuous testing practices.</a:t>
            </a:r>
          </a:p>
          <a:p>
            <a:endParaRPr lang="en-US" dirty="0"/>
          </a:p>
          <a:p>
            <a:r>
              <a:rPr lang="en-US" dirty="0"/>
              <a:t>API Testing: Tosca supports API testing, enabling the testing of application programming interfaces for improved test coverage.</a:t>
            </a:r>
          </a:p>
          <a:p>
            <a:endParaRPr lang="en-US" dirty="0"/>
          </a:p>
          <a:p>
            <a:r>
              <a:rPr lang="en-US" dirty="0"/>
              <a:t>Exploratory Testing: Tosca includes support for exploratory testing, allowing testers to perform ad-hoc and unscripted tests to identify defects and gain insights.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Features</a:t>
            </a:r>
          </a:p>
        </p:txBody>
      </p:sp>
    </p:spTree>
    <p:extLst>
      <p:ext uri="{BB962C8B-B14F-4D97-AF65-F5344CB8AC3E}">
        <p14:creationId xmlns:p14="http://schemas.microsoft.com/office/powerpoint/2010/main" val="1593720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Tricentis</a:t>
            </a:r>
            <a:r>
              <a:rPr lang="en-US" dirty="0"/>
              <a:t> Tosca is used by many enterprises and QA teams to improve their testing processes and ensure the quality of their software applications. </a:t>
            </a:r>
          </a:p>
          <a:p>
            <a:r>
              <a:rPr lang="en-US" dirty="0"/>
              <a:t>It helps organizations speed up their release cycles, reduce test maintenance efforts, and achieve higher levels of test automation, resulting in more efficient and reliable software testing.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Features</a:t>
            </a:r>
          </a:p>
        </p:txBody>
      </p:sp>
    </p:spTree>
    <p:extLst>
      <p:ext uri="{BB962C8B-B14F-4D97-AF65-F5344CB8AC3E}">
        <p14:creationId xmlns:p14="http://schemas.microsoft.com/office/powerpoint/2010/main" val="242122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Tosca is </a:t>
            </a:r>
            <a:r>
              <a:rPr lang="en-US" dirty="0" err="1"/>
              <a:t>scriptless</a:t>
            </a:r>
            <a:r>
              <a:rPr lang="en-US" dirty="0"/>
              <a:t>, AI based, No code automation tool for end-to-end test automation.</a:t>
            </a:r>
          </a:p>
          <a:p>
            <a:r>
              <a:rPr lang="en-US" dirty="0"/>
              <a:t>Tosca is continuous  testing platform that delivers fast feedback for Agile and </a:t>
            </a:r>
            <a:r>
              <a:rPr lang="en-US" dirty="0" err="1"/>
              <a:t>devops</a:t>
            </a:r>
            <a:r>
              <a:rPr lang="en-US" dirty="0"/>
              <a:t>.</a:t>
            </a:r>
          </a:p>
          <a:p>
            <a:r>
              <a:rPr lang="en-US" dirty="0"/>
              <a:t>It allows us to design functional, automated end to end tests across all layers of enterprise architecture.</a:t>
            </a:r>
          </a:p>
          <a:p>
            <a:r>
              <a:rPr lang="en-US" dirty="0"/>
              <a:t>It provides real time risk assessment with business focused, actionable results.</a:t>
            </a:r>
          </a:p>
          <a:p>
            <a:r>
              <a:rPr lang="en-US" dirty="0"/>
              <a:t>It ensures availability of test data at any time.</a:t>
            </a:r>
          </a:p>
          <a:p>
            <a:r>
              <a:rPr lang="en-US" dirty="0"/>
              <a:t>It can simulate behavior of dependent systems if they are unavailable during test execution.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Features</a:t>
            </a:r>
          </a:p>
        </p:txBody>
      </p:sp>
    </p:spTree>
    <p:extLst>
      <p:ext uri="{BB962C8B-B14F-4D97-AF65-F5344CB8AC3E}">
        <p14:creationId xmlns:p14="http://schemas.microsoft.com/office/powerpoint/2010/main" val="116745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93F89-8B53-8A32-F4B3-A1361DE2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vs Tosca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9E0D5-A901-C00E-CE70-BCCF7C98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0178"/>
            <a:ext cx="7602011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4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E7230-90C4-48ED-B72E-BBB0BA559B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UXD Tosca Commander</a:t>
            </a:r>
          </a:p>
          <a:p>
            <a:r>
              <a:rPr lang="en-US" dirty="0"/>
              <a:t>Modules &amp; Object Identification</a:t>
            </a:r>
          </a:p>
          <a:p>
            <a:r>
              <a:rPr lang="en-US" dirty="0"/>
              <a:t>Test Case design</a:t>
            </a:r>
          </a:p>
          <a:p>
            <a:r>
              <a:rPr lang="en-US" dirty="0"/>
              <a:t>Synchronization</a:t>
            </a:r>
          </a:p>
          <a:p>
            <a:r>
              <a:rPr lang="en-US" dirty="0"/>
              <a:t>Action Modes : Input ,Verify ,</a:t>
            </a:r>
            <a:r>
              <a:rPr lang="en-US" dirty="0" err="1"/>
              <a:t>WaitOn</a:t>
            </a:r>
            <a:r>
              <a:rPr lang="en-US" dirty="0"/>
              <a:t> ,Buffer ,Select ,Constraint</a:t>
            </a:r>
          </a:p>
          <a:p>
            <a:r>
              <a:rPr lang="en-US" dirty="0"/>
              <a:t>Buffer Operations</a:t>
            </a:r>
          </a:p>
          <a:p>
            <a:r>
              <a:rPr lang="en-US" dirty="0"/>
              <a:t>Expression evaluator</a:t>
            </a:r>
          </a:p>
          <a:p>
            <a:r>
              <a:rPr lang="en-US" dirty="0"/>
              <a:t>Process Operations</a:t>
            </a:r>
          </a:p>
          <a:p>
            <a:r>
              <a:rPr lang="en-US" dirty="0"/>
              <a:t>Window Operations</a:t>
            </a:r>
          </a:p>
          <a:p>
            <a:r>
              <a:rPr lang="en-US" dirty="0"/>
              <a:t>Reusable Test Step blocks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00312B-ECF8-4884-B7D4-042E89EF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026608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C9E5F-034C-55FB-9887-D0DF22440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BBED15-A892-C5BC-6C17-F101E71A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vs Tosca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A0DF1-47D4-8480-D15F-013D9D37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59" y="1337388"/>
            <a:ext cx="760201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77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22825-4DD7-4106-B646-B9204DD5A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611CD1-FCCB-1293-8924-64389BAD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Selenium vs Tosca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CE891-110C-E6E5-BFB4-45D6D5CE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63" y="1447800"/>
            <a:ext cx="769727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19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880751-8A3D-3233-98C5-75EB508C9C7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You have a technical team familiar with programming.</a:t>
            </a:r>
          </a:p>
          <a:p>
            <a:r>
              <a:rPr lang="en-US" dirty="0"/>
              <a:t>You need a cost-effective solution (open-source).</a:t>
            </a:r>
          </a:p>
          <a:p>
            <a:r>
              <a:rPr lang="en-US" dirty="0"/>
              <a:t>Your testing is limited to web applications.</a:t>
            </a:r>
          </a:p>
          <a:p>
            <a:r>
              <a:rPr lang="en-US" dirty="0"/>
              <a:t>You require high customization and control over the testing process.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16B03-B038-66E7-E454-97C92A12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Choose Selenium?</a:t>
            </a:r>
          </a:p>
        </p:txBody>
      </p:sp>
    </p:spTree>
    <p:extLst>
      <p:ext uri="{BB962C8B-B14F-4D97-AF65-F5344CB8AC3E}">
        <p14:creationId xmlns:p14="http://schemas.microsoft.com/office/powerpoint/2010/main" val="1831123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66499-96C8-DFD1-5970-824AF0941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C2243A-FB75-8937-D9A5-E8A4B05B51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need a comprehensive testing solution that supports multiple platforms and technologies.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Your team includes non-technical members who prefer a </a:t>
            </a:r>
            <a:r>
              <a:rPr lang="en-US" dirty="0" err="1"/>
              <a:t>scriptless</a:t>
            </a:r>
            <a:r>
              <a:rPr lang="en-US" dirty="0"/>
              <a:t> tool.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want robust test management, risk-based testing, and easy CI/CD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Budget is not a constraint, and you seek enterprise-grade support.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544B16-A8E4-D377-E4AA-0FB79BCB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Choose Tosca?</a:t>
            </a:r>
          </a:p>
        </p:txBody>
      </p:sp>
    </p:spTree>
    <p:extLst>
      <p:ext uri="{BB962C8B-B14F-4D97-AF65-F5344CB8AC3E}">
        <p14:creationId xmlns:p14="http://schemas.microsoft.com/office/powerpoint/2010/main" val="2679076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Template Validation Test Cases:</a:t>
            </a:r>
          </a:p>
          <a:p>
            <a:endParaRPr lang="en-US" dirty="0"/>
          </a:p>
          <a:p>
            <a:pPr lvl="1"/>
            <a:r>
              <a:rPr lang="en-US" dirty="0"/>
              <a:t>Verify that the TOSCA template is well-formed and follows the TOSCA specification.</a:t>
            </a:r>
          </a:p>
          <a:p>
            <a:pPr lvl="1"/>
            <a:r>
              <a:rPr lang="en-US" dirty="0"/>
              <a:t>Ensure that all mandatory fields are present and properly defined.</a:t>
            </a:r>
          </a:p>
          <a:p>
            <a:pPr lvl="1"/>
            <a:r>
              <a:rPr lang="en-US" dirty="0"/>
              <a:t>Check for syntax errors, naming conventions, and data type validations.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2325612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4427C0-C5B5-FAFB-A508-E5F3EC5AC66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Faster Testing Cycles: </a:t>
            </a:r>
          </a:p>
          <a:p>
            <a:pPr lvl="1"/>
            <a:r>
              <a:rPr lang="en-US" dirty="0"/>
              <a:t>Speeds up testing processes through automation and reusability.</a:t>
            </a:r>
          </a:p>
          <a:p>
            <a:r>
              <a:rPr lang="en-US" dirty="0"/>
              <a:t>Better Collaboration: </a:t>
            </a:r>
          </a:p>
          <a:p>
            <a:pPr lvl="1"/>
            <a:r>
              <a:rPr lang="en-US" dirty="0"/>
              <a:t>Enables both technical and non-technical teams to work together on testing.</a:t>
            </a:r>
          </a:p>
          <a:p>
            <a:r>
              <a:rPr lang="en-US" dirty="0"/>
              <a:t>Improved Test Coverage: </a:t>
            </a:r>
          </a:p>
          <a:p>
            <a:pPr lvl="1"/>
            <a:r>
              <a:rPr lang="en-US" dirty="0"/>
              <a:t>Supports a wide range of technologies and risk-based testing to enhance coverage.</a:t>
            </a:r>
          </a:p>
          <a:p>
            <a:r>
              <a:rPr lang="en-US" dirty="0"/>
              <a:t>Reduced Maintenance: </a:t>
            </a:r>
          </a:p>
          <a:p>
            <a:pPr lvl="1"/>
            <a:r>
              <a:rPr lang="en-US" dirty="0"/>
              <a:t>Self-healing features reduce test case maintenance efforts.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443E5-07E2-E949-3BF9-A35F01C4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Tosca?</a:t>
            </a:r>
          </a:p>
        </p:txBody>
      </p:sp>
    </p:spTree>
    <p:extLst>
      <p:ext uri="{BB962C8B-B14F-4D97-AF65-F5344CB8AC3E}">
        <p14:creationId xmlns:p14="http://schemas.microsoft.com/office/powerpoint/2010/main" val="1097731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Node Types and Relationship Test Cases:</a:t>
            </a:r>
          </a:p>
          <a:p>
            <a:pPr lvl="1"/>
            <a:r>
              <a:rPr lang="en-US" dirty="0"/>
              <a:t>Validate that the defined node types match the intended behavior and properties.</a:t>
            </a:r>
          </a:p>
          <a:p>
            <a:pPr lvl="1"/>
            <a:r>
              <a:rPr lang="en-US" dirty="0"/>
              <a:t>Test node inheritance and overriding properties.</a:t>
            </a:r>
          </a:p>
          <a:p>
            <a:pPr lvl="1"/>
            <a:r>
              <a:rPr lang="en-US" dirty="0"/>
              <a:t>Check that relationships between nodes are correctly established and behave as expected.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198631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Deployment Test Cases:</a:t>
            </a:r>
          </a:p>
          <a:p>
            <a:pPr lvl="1"/>
            <a:r>
              <a:rPr lang="en-US" dirty="0"/>
              <a:t>Deploy the TOSCA template on different cloud environments and ensure successful deployment.</a:t>
            </a:r>
          </a:p>
          <a:p>
            <a:pPr lvl="1"/>
            <a:r>
              <a:rPr lang="en-US" dirty="0"/>
              <a:t>Verify that the application components and services are deployed according to the topology defined in the template.</a:t>
            </a:r>
          </a:p>
          <a:p>
            <a:pPr lvl="1"/>
            <a:r>
              <a:rPr lang="en-US" dirty="0"/>
              <a:t>Check for any errors or issues during the deployment process.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170235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Scaling Test Cases:</a:t>
            </a:r>
          </a:p>
          <a:p>
            <a:pPr lvl="1"/>
            <a:r>
              <a:rPr lang="en-US" dirty="0"/>
              <a:t>Test scaling scenarios, such as scaling up and down specific components or the entire application.</a:t>
            </a:r>
          </a:p>
          <a:p>
            <a:pPr lvl="1"/>
            <a:r>
              <a:rPr lang="en-US" dirty="0"/>
              <a:t>Verify that the application behaves correctly after scaling operations.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2892786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Scaling Configuration Management Test Cases:</a:t>
            </a:r>
          </a:p>
          <a:p>
            <a:pPr lvl="1"/>
            <a:r>
              <a:rPr lang="en-US" dirty="0"/>
              <a:t>Test the configuration management features to ensure that application configurations are correctly applied.</a:t>
            </a:r>
          </a:p>
          <a:p>
            <a:pPr lvl="1"/>
            <a:r>
              <a:rPr lang="en-US" dirty="0"/>
              <a:t>Check that configuration changes are propagated to the appropriate components. Cases:</a:t>
            </a:r>
          </a:p>
          <a:p>
            <a:pPr lvl="2"/>
            <a:r>
              <a:rPr lang="en-US" dirty="0"/>
              <a:t>Test scaling scenarios, such as scaling up and down specific components or the entire application.</a:t>
            </a:r>
          </a:p>
          <a:p>
            <a:pPr lvl="2"/>
            <a:r>
              <a:rPr lang="en-US" dirty="0"/>
              <a:t>Verify that the application behaves correctly after scaling operations.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315134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E7230-90C4-48ED-B72E-BBB0BA559B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Reusable Test Step blocks</a:t>
            </a:r>
          </a:p>
          <a:p>
            <a:r>
              <a:rPr lang="en-US" dirty="0"/>
              <a:t>Create &amp; Use Libraries</a:t>
            </a:r>
          </a:p>
          <a:p>
            <a:r>
              <a:rPr lang="en-US" dirty="0"/>
              <a:t>Recovery Scenarios</a:t>
            </a:r>
          </a:p>
          <a:p>
            <a:r>
              <a:rPr lang="en-US" dirty="0"/>
              <a:t>Working with Execution List</a:t>
            </a:r>
          </a:p>
          <a:p>
            <a:r>
              <a:rPr lang="en-US" dirty="0"/>
              <a:t>Test Cases linking to execution set</a:t>
            </a:r>
          </a:p>
          <a:p>
            <a:r>
              <a:rPr lang="en-IN" dirty="0"/>
              <a:t>API </a:t>
            </a:r>
            <a:r>
              <a:rPr lang="en-IN" dirty="0" err="1"/>
              <a:t>TestCases</a:t>
            </a:r>
            <a:endParaRPr lang="en-IN" dirty="0"/>
          </a:p>
          <a:p>
            <a:r>
              <a:rPr lang="en-IN" dirty="0"/>
              <a:t>Test Case Design</a:t>
            </a:r>
          </a:p>
          <a:p>
            <a:r>
              <a:rPr lang="en-IN" dirty="0"/>
              <a:t>Accessing Data from Excel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00312B-ECF8-4884-B7D4-042E89EF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148696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Node Lifecycle Test Cases:</a:t>
            </a:r>
          </a:p>
          <a:p>
            <a:pPr lvl="1"/>
            <a:r>
              <a:rPr lang="en-US" dirty="0"/>
              <a:t>Validate that the node lifecycle events (e.g., create, start, stop, delete) work as expected.</a:t>
            </a:r>
          </a:p>
          <a:p>
            <a:pPr lvl="1"/>
            <a:r>
              <a:rPr lang="en-US" dirty="0"/>
              <a:t>Test the behavior of the application during different lifecycle stages.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3207391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Service Discovery and Load Balancing Test Cases:</a:t>
            </a:r>
          </a:p>
          <a:p>
            <a:pPr lvl="1"/>
            <a:r>
              <a:rPr lang="en-US" dirty="0"/>
              <a:t>Verify that service discovery mechanisms work correctly, allowing components to find and connect to each other.</a:t>
            </a:r>
          </a:p>
          <a:p>
            <a:pPr lvl="1"/>
            <a:r>
              <a:rPr lang="en-US" dirty="0"/>
              <a:t>Test load balancing scenarios to ensure even distribution of traffic across instances.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1070812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Rollback and Recovery Test Cases:</a:t>
            </a:r>
          </a:p>
          <a:p>
            <a:pPr lvl="1"/>
            <a:r>
              <a:rPr lang="en-US" dirty="0"/>
              <a:t>Test rollback scenarios when a deployment or scaling operation fails to ensure that the application returns to its previous state.</a:t>
            </a:r>
          </a:p>
          <a:p>
            <a:pPr lvl="1"/>
            <a:r>
              <a:rPr lang="en-US" dirty="0"/>
              <a:t>Verify recovery mechanisms in case of node failures or system errors.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4105918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Security Test Cases:</a:t>
            </a:r>
          </a:p>
          <a:p>
            <a:pPr lvl="1"/>
            <a:r>
              <a:rPr lang="en-US" dirty="0"/>
              <a:t>Validate that security measures, such as authentication and authorization, are correctly implemented and enforced.</a:t>
            </a:r>
          </a:p>
          <a:p>
            <a:pPr lvl="1"/>
            <a:r>
              <a:rPr lang="en-US" dirty="0"/>
              <a:t>Test access control to sensitive resources and data.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3718941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Cross-Platform Compatibility Test Cases:</a:t>
            </a:r>
          </a:p>
          <a:p>
            <a:pPr lvl="1"/>
            <a:r>
              <a:rPr lang="en-US" dirty="0"/>
              <a:t>Test the portability of the TOSCA templates across different cloud providers and platforms.</a:t>
            </a:r>
          </a:p>
          <a:p>
            <a:pPr lvl="1"/>
            <a:r>
              <a:rPr lang="en-US" dirty="0"/>
              <a:t>Ensure that the application works as expected on various environments.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Use Cases</a:t>
            </a:r>
          </a:p>
        </p:txBody>
      </p:sp>
    </p:spTree>
    <p:extLst>
      <p:ext uri="{BB962C8B-B14F-4D97-AF65-F5344CB8AC3E}">
        <p14:creationId xmlns:p14="http://schemas.microsoft.com/office/powerpoint/2010/main" val="285668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Continuous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EBE3F-BA2F-1621-819E-8FEF25925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4" t="17778"/>
          <a:stretch/>
        </p:blipFill>
        <p:spPr>
          <a:xfrm>
            <a:off x="179250" y="1752600"/>
            <a:ext cx="8659949" cy="431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45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Tosca Architecture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FF4D43-FCB0-E53A-1F55-2DE64AF7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1447800"/>
            <a:ext cx="871728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820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Tosca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19127F-0C70-5BF5-54EA-53CE137AA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1" b="4168"/>
          <a:stretch/>
        </p:blipFill>
        <p:spPr bwMode="auto">
          <a:xfrm>
            <a:off x="72410" y="1600200"/>
            <a:ext cx="89058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27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2C267-6B29-AECF-00B0-06446B164A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Component-Based Architecture: </a:t>
            </a:r>
            <a:r>
              <a:rPr lang="en-IN" dirty="0" err="1"/>
              <a:t>Tricentis</a:t>
            </a:r>
            <a:r>
              <a:rPr lang="en-IN" dirty="0"/>
              <a:t> Tosca follows a component-based architecture, where different functional components interact with each other to perform various testing activities. </a:t>
            </a:r>
          </a:p>
          <a:p>
            <a:r>
              <a:rPr lang="en-IN" dirty="0"/>
              <a:t>These components include the Tosca Commander, Tosca Executor, Tosca Engines, and Tosca Database.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12235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2C267-6B29-AECF-00B0-06446B164A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Tosca Commander: Tosca Commander is the central component of the architecture. </a:t>
            </a:r>
          </a:p>
          <a:p>
            <a:r>
              <a:rPr lang="en-US" dirty="0"/>
              <a:t>It provides a graphical user interface (GUI) that allows users to create, manage, and execute test cases. </a:t>
            </a:r>
          </a:p>
          <a:p>
            <a:r>
              <a:rPr lang="en-US" dirty="0"/>
              <a:t>It also offers features for test planning, test case design, and reporting.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0448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E7230-90C4-48ED-B72E-BBB0BA559B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 test data</a:t>
            </a:r>
          </a:p>
          <a:p>
            <a:r>
              <a:rPr lang="en-IN" dirty="0"/>
              <a:t>Tosca Data Integrity Modules</a:t>
            </a:r>
          </a:p>
          <a:p>
            <a:r>
              <a:rPr lang="en-IN" dirty="0"/>
              <a:t>Tosca Continuous Integration</a:t>
            </a:r>
          </a:p>
          <a:p>
            <a:r>
              <a:rPr lang="en-IN" dirty="0"/>
              <a:t>qTest</a:t>
            </a:r>
          </a:p>
          <a:p>
            <a:r>
              <a:rPr lang="en-IN" dirty="0"/>
              <a:t>Harness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00312B-ECF8-4884-B7D4-042E89EF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811161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525D4F-C3C5-9D9D-809A-2BD77A19D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4280" r="15000" b="21065"/>
          <a:stretch/>
        </p:blipFill>
        <p:spPr bwMode="auto">
          <a:xfrm>
            <a:off x="239159" y="2133600"/>
            <a:ext cx="865318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97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2C267-6B29-AECF-00B0-06446B164A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Tosca Executor: The Tosca Executor is responsible for executing the test cases and interacting with the application under test (AUT). </a:t>
            </a:r>
          </a:p>
          <a:p>
            <a:r>
              <a:rPr lang="en-US" dirty="0"/>
              <a:t>It utilizes various technologies and protocols to interface with the AUT, such as web browsers, APIs, databases, and more.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16349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6AD7B5-A51A-2001-D3FF-A0711D496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20066" r="15000" b="16880"/>
          <a:stretch/>
        </p:blipFill>
        <p:spPr bwMode="auto">
          <a:xfrm>
            <a:off x="461035" y="1904999"/>
            <a:ext cx="8214361" cy="373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458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28437C-EC9E-F9ED-0201-A806412DB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3027" r="2499" b="3382"/>
          <a:stretch/>
        </p:blipFill>
        <p:spPr bwMode="auto">
          <a:xfrm>
            <a:off x="212107" y="1814804"/>
            <a:ext cx="8719786" cy="42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869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2C267-6B29-AECF-00B0-06446B164A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Tosca Engines: Tosca Engines are distributed components that execute test cases in a distributed and parallel manner. </a:t>
            </a:r>
          </a:p>
          <a:p>
            <a:r>
              <a:rPr lang="en-US" dirty="0"/>
              <a:t>They help improve the execution speed and efficiency of test automation by dividing the workload across multiple machines or virtual machines.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5357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2C267-6B29-AECF-00B0-06446B164A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Tosca Database: Tosca uses a dedicated database to store test assets, test data, and test results. </a:t>
            </a:r>
          </a:p>
          <a:p>
            <a:r>
              <a:rPr lang="en-US" dirty="0"/>
              <a:t>The database facilitates data management, version control, and collaboration among team members working on the same test project.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</p:spTree>
    <p:extLst>
      <p:ext uri="{BB962C8B-B14F-4D97-AF65-F5344CB8AC3E}">
        <p14:creationId xmlns:p14="http://schemas.microsoft.com/office/powerpoint/2010/main" val="625008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2C267-6B29-AECF-00B0-06446B164A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Model-Based Architecture: </a:t>
            </a:r>
            <a:r>
              <a:rPr lang="en-US" dirty="0" err="1"/>
              <a:t>Tricentis</a:t>
            </a:r>
            <a:r>
              <a:rPr lang="en-US" dirty="0"/>
              <a:t> Tosca follows a model-based approach to test automation. </a:t>
            </a:r>
          </a:p>
          <a:p>
            <a:r>
              <a:rPr lang="en-US" dirty="0"/>
              <a:t>Test cases are created using graphical models that represent the application's user interface and business processes. </a:t>
            </a:r>
          </a:p>
          <a:p>
            <a:r>
              <a:rPr lang="en-US" dirty="0"/>
              <a:t>These models provide a high-level abstraction of the application, making it easier to create and maintain test cases.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60295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B2C267-6B29-AECF-00B0-06446B164A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Integration Capabilities: </a:t>
            </a:r>
            <a:r>
              <a:rPr lang="en-US" dirty="0" err="1"/>
              <a:t>Tricentis</a:t>
            </a:r>
            <a:r>
              <a:rPr lang="en-US" dirty="0"/>
              <a:t> Tosca is designed to integrate with various external tools and technologies.</a:t>
            </a:r>
          </a:p>
          <a:p>
            <a:r>
              <a:rPr lang="en-US" dirty="0"/>
              <a:t>It can seamlessly integrate with popular software development and testing tools, such as defect tracking systems, test management tools, continuous integration servers, and more. </a:t>
            </a:r>
          </a:p>
          <a:p>
            <a:r>
              <a:rPr lang="en-US" dirty="0"/>
              <a:t>This integration capability allows for end-to-end test automation and supports continuous testing practices.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F9275-40E6-343B-2DB8-232298F1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Tricentis</a:t>
            </a:r>
            <a:r>
              <a:rPr lang="en-IN" dirty="0"/>
              <a:t>  Tosca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05223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B9B-795C-9038-E538-767B3E00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Integrate Tosca Commander and API Scan Export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4AE8D-CFCA-8C99-DC26-1772555D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44780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559369-8C19-C5A3-8FDB-14D00D9E65A5}"/>
                  </a:ext>
                </a:extLst>
              </p14:cNvPr>
              <p14:cNvContentPartPr/>
              <p14:nvPr/>
            </p14:nvContentPartPr>
            <p14:xfrm>
              <a:off x="1697238" y="1482950"/>
              <a:ext cx="841680" cy="1065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559369-8C19-C5A3-8FDB-14D00D9E65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1118" y="1476830"/>
                <a:ext cx="85392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02F600-35C3-C7FE-D13F-CA346B0F07A7}"/>
                  </a:ext>
                </a:extLst>
              </p14:cNvPr>
              <p14:cNvContentPartPr/>
              <p14:nvPr/>
            </p14:nvContentPartPr>
            <p14:xfrm>
              <a:off x="-1474362" y="35828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02F600-35C3-C7FE-D13F-CA346B0F07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80482" y="357671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445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88536-DF4D-BBD7-85C2-ED9E614D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4FFD51-F074-BF53-36A3-498C075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Integrate Tosca Commander and API Scan Export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60DFB4-88BD-085D-3A5E-67450EE51306}"/>
                  </a:ext>
                </a:extLst>
              </p14:cNvPr>
              <p14:cNvContentPartPr/>
              <p14:nvPr/>
            </p14:nvContentPartPr>
            <p14:xfrm>
              <a:off x="-1474362" y="35828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60DFB4-88BD-085D-3A5E-67450EE513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0482" y="357671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B229F6-7F3D-FCDC-EF39-EB57B04B1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ECF095-654F-77DC-E1F7-2F838BA357AF}"/>
                  </a:ext>
                </a:extLst>
              </p14:cNvPr>
              <p14:cNvContentPartPr/>
              <p14:nvPr/>
            </p14:nvContentPartPr>
            <p14:xfrm>
              <a:off x="3320118" y="3189710"/>
              <a:ext cx="3949920" cy="375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ECF095-654F-77DC-E1F7-2F838BA357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3998" y="3183590"/>
                <a:ext cx="3962160" cy="3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262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Tosca </a:t>
            </a:r>
            <a:r>
              <a:rPr lang="en-US" dirty="0" err="1"/>
              <a:t>Tricentis</a:t>
            </a:r>
            <a:r>
              <a:rPr lang="en-US" dirty="0"/>
              <a:t> refers to a software testing tool developed by the company </a:t>
            </a:r>
            <a:r>
              <a:rPr lang="en-US" dirty="0" err="1"/>
              <a:t>Tricentis</a:t>
            </a:r>
            <a:r>
              <a:rPr lang="en-US" dirty="0"/>
              <a:t>. </a:t>
            </a:r>
          </a:p>
          <a:p>
            <a:r>
              <a:rPr lang="en-US" dirty="0" err="1"/>
              <a:t>Tricentis</a:t>
            </a:r>
            <a:r>
              <a:rPr lang="en-US" dirty="0"/>
              <a:t> is a software testing and quality assurance company.</a:t>
            </a:r>
          </a:p>
          <a:p>
            <a:r>
              <a:rPr lang="en-US" dirty="0"/>
              <a:t>It provides solutions to help organizations automate and optimize their software testing processes. </a:t>
            </a:r>
          </a:p>
          <a:p>
            <a:r>
              <a:rPr lang="en-US" dirty="0"/>
              <a:t>Tosca is one of their flagship products.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0527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C5CED-9D25-071B-6CCA-ACA79F424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F1163D-2B97-3596-F222-F1DE9326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Integrate Tosca Commander and API Scan Export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6BC23F-D858-365C-79CB-5D285F44EC36}"/>
                  </a:ext>
                </a:extLst>
              </p14:cNvPr>
              <p14:cNvContentPartPr/>
              <p14:nvPr/>
            </p14:nvContentPartPr>
            <p14:xfrm>
              <a:off x="-1474362" y="35828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6BC23F-D858-365C-79CB-5D285F44EC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0482" y="357671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FD2F3BE-17BC-13D3-1ABC-2CCA2F206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35" y="137160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1865EA-726C-AC7F-F5AE-250FE85A55CD}"/>
                  </a:ext>
                </a:extLst>
              </p14:cNvPr>
              <p14:cNvContentPartPr/>
              <p14:nvPr/>
            </p14:nvContentPartPr>
            <p14:xfrm>
              <a:off x="3217518" y="3097190"/>
              <a:ext cx="2615400" cy="795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1865EA-726C-AC7F-F5AE-250FE85A55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1398" y="3091070"/>
                <a:ext cx="262764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5018CE-93E1-D13C-D936-6EEA9D17DCCA}"/>
                  </a:ext>
                </a:extLst>
              </p14:cNvPr>
              <p14:cNvContentPartPr/>
              <p14:nvPr/>
            </p14:nvContentPartPr>
            <p14:xfrm>
              <a:off x="-2165202" y="101711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5018CE-93E1-D13C-D936-6EEA9D17DC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71322" y="101099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4797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4F3B9-3D9E-445B-0D17-D0FDB4CF3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4D7-E521-EE46-DE81-3FEABC75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Integrate Tosca Commander and API Scan Export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CD3CCF-9450-43FE-726A-15965A5A9B5E}"/>
                  </a:ext>
                </a:extLst>
              </p14:cNvPr>
              <p14:cNvContentPartPr/>
              <p14:nvPr/>
            </p14:nvContentPartPr>
            <p14:xfrm>
              <a:off x="-1474362" y="35828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CD3CCF-9450-43FE-726A-15965A5A9B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80482" y="357671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9B89A6-4B5C-846E-75A4-1AD31EFD2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35" y="137160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847DBC-3480-5D4D-BEE1-D35AA4A3F6F5}"/>
                  </a:ext>
                </a:extLst>
              </p14:cNvPr>
              <p14:cNvContentPartPr/>
              <p14:nvPr/>
            </p14:nvContentPartPr>
            <p14:xfrm>
              <a:off x="4440438" y="3012950"/>
              <a:ext cx="1112400" cy="720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847DBC-3480-5D4D-BEE1-D35AA4A3F6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4318" y="3006830"/>
                <a:ext cx="1124640" cy="7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987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76273F-D14A-1E87-B183-95452C4C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</a:t>
            </a:r>
            <a:r>
              <a:rPr lang="en-IN" dirty="0" err="1"/>
              <a:t>DocuSnapper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C4807-7D40-6DC9-4453-9772FBFC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371600"/>
            <a:ext cx="8606766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A6A07B-FF80-4358-9061-B2AE4AAC915F}"/>
                  </a:ext>
                </a:extLst>
              </p14:cNvPr>
              <p14:cNvContentPartPr/>
              <p14:nvPr/>
            </p14:nvContentPartPr>
            <p14:xfrm>
              <a:off x="3833478" y="3236510"/>
              <a:ext cx="3398760" cy="617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A6A07B-FF80-4358-9061-B2AE4AAC91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7358" y="3230390"/>
                <a:ext cx="3411000" cy="6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799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A4A21-D1AA-C896-A037-9942BFFB2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0CF29C-22A8-2C68-8F20-D9991C14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</a:t>
            </a:r>
            <a:r>
              <a:rPr lang="en-IN" dirty="0" err="1"/>
              <a:t>DocuSnapper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20B8C-FC36-FE05-AE89-EA722C5D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88373"/>
            <a:ext cx="8305800" cy="268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37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4932-85C4-AB0F-01A6-09EEACB6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988A1C-0044-0E15-CE73-9C436BAA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Qtest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5C2F2-78E1-0F7B-E84D-FB1FE967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45" y="1676400"/>
            <a:ext cx="8325666" cy="41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46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9369-9E6B-4D9D-A7F0-DC203310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AF84C3-8D2A-6303-3FAC-ED3A0A33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Qtest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DEC37-B9EF-0818-95DC-8C7A7836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20574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69432D-A911-774C-0BC0-EFA052E6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28D58-6309-90D1-918F-C0D4797C7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6" t="8492" r="19167" b="11508"/>
          <a:stretch/>
        </p:blipFill>
        <p:spPr>
          <a:xfrm>
            <a:off x="762000" y="1447800"/>
            <a:ext cx="7235165" cy="48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960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E9D9EC-F16F-567B-614F-1A28C2F3388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qTest</a:t>
            </a:r>
            <a:r>
              <a:rPr lang="en-US" dirty="0"/>
              <a:t> is the test management tool that is both easy to use and powerful. </a:t>
            </a:r>
          </a:p>
          <a:p>
            <a:r>
              <a:rPr lang="en-US" dirty="0"/>
              <a:t>It provides various features that will make your testing much more effortless. </a:t>
            </a:r>
          </a:p>
          <a:p>
            <a:r>
              <a:rPr lang="en-US" dirty="0" err="1"/>
              <a:t>qTest</a:t>
            </a:r>
            <a:r>
              <a:rPr lang="en-US" dirty="0"/>
              <a:t> is a comprehensive test management tool that provides a user-friendly interface for managing all tests. </a:t>
            </a:r>
          </a:p>
          <a:p>
            <a:r>
              <a:rPr lang="en-US" dirty="0"/>
              <a:t>It includes test data management, automatic test execution, and reporting. </a:t>
            </a:r>
          </a:p>
          <a:p>
            <a:r>
              <a:rPr lang="en-US" dirty="0" err="1"/>
              <a:t>qTest</a:t>
            </a:r>
            <a:r>
              <a:rPr lang="en-US" dirty="0"/>
              <a:t> also integrates with popular automation tools such as Selenium, Appium, and SoapUI. </a:t>
            </a:r>
          </a:p>
          <a:p>
            <a:r>
              <a:rPr lang="en-US" dirty="0"/>
              <a:t>In addition, the </a:t>
            </a:r>
            <a:r>
              <a:rPr lang="en-US" dirty="0" err="1"/>
              <a:t>qTest</a:t>
            </a:r>
            <a:r>
              <a:rPr lang="en-US" dirty="0"/>
              <a:t> management tool provides a comprehensive API for integration with third-party tools.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EA5EF-18C1-AB72-4CAA-5AD55152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qTest – Test Management Tool</a:t>
            </a:r>
          </a:p>
        </p:txBody>
      </p:sp>
    </p:spTree>
    <p:extLst>
      <p:ext uri="{BB962C8B-B14F-4D97-AF65-F5344CB8AC3E}">
        <p14:creationId xmlns:p14="http://schemas.microsoft.com/office/powerpoint/2010/main" val="1272443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B3A531-042D-4F49-8336-E3547A258C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Cloud-Based Test Management Tool</a:t>
            </a:r>
          </a:p>
          <a:p>
            <a:r>
              <a:rPr lang="en-US" dirty="0"/>
              <a:t> Allow Coordinating Teams Across Multiple Locations</a:t>
            </a:r>
          </a:p>
          <a:p>
            <a:r>
              <a:rPr lang="en-US" dirty="0"/>
              <a:t>Supports Agile Testing Tools Result in Rapid Deployment of Product</a:t>
            </a:r>
          </a:p>
          <a:p>
            <a:r>
              <a:rPr lang="en-US" dirty="0"/>
              <a:t>Automatically Create a Detailed Defect Document</a:t>
            </a:r>
          </a:p>
          <a:p>
            <a:r>
              <a:rPr lang="en-US" dirty="0"/>
              <a:t>Ability to Add Notes and Annotations</a:t>
            </a:r>
          </a:p>
          <a:p>
            <a:r>
              <a:rPr lang="en-IN" dirty="0"/>
              <a:t>Easy Sharing Option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A69596-C605-8BEC-A5FA-C51391EF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qTest</a:t>
            </a:r>
          </a:p>
        </p:txBody>
      </p:sp>
    </p:spTree>
    <p:extLst>
      <p:ext uri="{BB962C8B-B14F-4D97-AF65-F5344CB8AC3E}">
        <p14:creationId xmlns:p14="http://schemas.microsoft.com/office/powerpoint/2010/main" val="297092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CB569-A229-C598-01CA-8E7708709E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Bug Tracking</a:t>
            </a:r>
          </a:p>
          <a:p>
            <a:r>
              <a:rPr lang="en-IN" dirty="0"/>
              <a:t>Project Management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787FB-B5D3-981F-94BC-F3DC153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 Uses of the </a:t>
            </a:r>
            <a:r>
              <a:rPr lang="en-US" dirty="0" err="1"/>
              <a:t>qTest</a:t>
            </a:r>
            <a:r>
              <a:rPr lang="en-US" dirty="0"/>
              <a:t> Tool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53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Tosca </a:t>
            </a:r>
            <a:r>
              <a:rPr lang="en-US" dirty="0" err="1"/>
              <a:t>Tricentis</a:t>
            </a:r>
            <a:r>
              <a:rPr lang="en-US" dirty="0"/>
              <a:t> is designed to streamline and accelerate the testing of software applications. </a:t>
            </a:r>
          </a:p>
          <a:p>
            <a:r>
              <a:rPr lang="en-US" dirty="0"/>
              <a:t>It offers a model-based approach to software testing.</a:t>
            </a:r>
          </a:p>
          <a:p>
            <a:r>
              <a:rPr lang="en-US" dirty="0"/>
              <a:t>It  allows users to create and maintain test cases using graphical models rather than traditional scripting. </a:t>
            </a:r>
          </a:p>
          <a:p>
            <a:r>
              <a:rPr lang="en-US" dirty="0"/>
              <a:t>This approach aims to make testing more efficient, scalable, and accessible to both technical and non-technical users.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23407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5F5CC-1304-8942-2C84-A0542975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qTest with Jira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A6E68-120B-6583-5462-67DF376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81200"/>
            <a:ext cx="8839200" cy="36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2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63816-4C16-0B20-AFFD-E2DF2E09E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F6E489-8FED-F624-6B34-1577F618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qTest with Jira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9A709-4D47-32C3-EA79-BE952138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2035243"/>
            <a:ext cx="8378166" cy="27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98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2335-C86E-F139-D099-4D4CB3E9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09A9C8-8E23-AA86-64B0-82A3F269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qTest with Jira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9319-FE2A-D3DC-8B6B-B7692588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981200"/>
            <a:ext cx="8610601" cy="30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80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F62CE-460B-8069-3E96-FC02B520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3A858-08F3-9243-42ED-9B2DB53A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qTest with Jira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14025-F117-DB85-E7FC-645B1CDA5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34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23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24696-DD09-82D2-D2EA-9A9C9D47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E262D8-126A-EB43-ECA4-A7ED4209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qTest with Jira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7839C-D7D6-6741-2B99-05816716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72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784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48E7A-11B5-D891-D981-A9C88BF5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66C1C6-5DED-F42B-9315-3EF75CE4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qTest with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EA98B-216A-7732-9015-350E79EC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29"/>
          <a:stretch/>
        </p:blipFill>
        <p:spPr>
          <a:xfrm>
            <a:off x="9331" y="1544378"/>
            <a:ext cx="9144000" cy="340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2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69432D-A911-774C-0BC0-EFA052E6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C6081-47E4-93B1-2AB5-55A30A97C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5556" r="13333" b="5556"/>
          <a:stretch/>
        </p:blipFill>
        <p:spPr>
          <a:xfrm>
            <a:off x="462444" y="1524001"/>
            <a:ext cx="814815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12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69432D-A911-774C-0BC0-EFA052E6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 Key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C81C3-2F06-490D-2E38-8BAFB5349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11852" r="12500" b="12593"/>
          <a:stretch/>
        </p:blipFill>
        <p:spPr>
          <a:xfrm>
            <a:off x="704827" y="1600200"/>
            <a:ext cx="7734346" cy="44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86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69432D-A911-774C-0BC0-EFA052E6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 Key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9DA76-536A-9614-F7F0-D44C4B4BE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6" t="1482" r="14166" b="5185"/>
          <a:stretch/>
        </p:blipFill>
        <p:spPr>
          <a:xfrm>
            <a:off x="822648" y="1587758"/>
            <a:ext cx="6797351" cy="49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2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69432D-A911-774C-0BC0-EFA052E6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 Key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99C9C-E27D-3490-41BF-B9E2FD673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66" t="1482" r="14167" b="5185"/>
          <a:stretch/>
        </p:blipFill>
        <p:spPr>
          <a:xfrm>
            <a:off x="838200" y="1359159"/>
            <a:ext cx="7239000" cy="53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5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33BDF-084E-BA78-3A37-B235661CBC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tool provides a wide range of features, including test case design, test data management, test execution, test reporting, and test automation. </a:t>
            </a:r>
          </a:p>
          <a:p>
            <a:r>
              <a:rPr lang="en-US" dirty="0"/>
              <a:t>It supports various types of testing, such as functional testing, regression testing, performance testing, and mobile testing.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04EE8-4D84-6A80-60C0-7C2B336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Introduction</a:t>
            </a:r>
          </a:p>
        </p:txBody>
      </p:sp>
    </p:spTree>
    <p:extLst>
      <p:ext uri="{BB962C8B-B14F-4D97-AF65-F5344CB8AC3E}">
        <p14:creationId xmlns:p14="http://schemas.microsoft.com/office/powerpoint/2010/main" val="28105177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873968-0C43-6C2A-55FE-E5000E463F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https://www.qascript.com/blog/how-to-get-training-license-for-tricentis-tosca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18CB6A-BC80-5684-9481-C6D0AB07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Server License</a:t>
            </a:r>
          </a:p>
        </p:txBody>
      </p:sp>
    </p:spTree>
    <p:extLst>
      <p:ext uri="{BB962C8B-B14F-4D97-AF65-F5344CB8AC3E}">
        <p14:creationId xmlns:p14="http://schemas.microsoft.com/office/powerpoint/2010/main" val="9446387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D68CBF-9290-B5D8-3164-5F7D1196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Jenkins/Azure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D44B6-5021-141D-9F8A-964EF56E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21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C82BFF-0767-9FAB-0740-134FC4A8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CI/CD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5ED1F8-4225-DA84-D10E-0537BEF4D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718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59CC4-8729-2217-C06F-CC50F42327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https://learn.microsoft.com/en-us/azure/devops/pipelines/agents/windows-agent?view=azure-devops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B4CA1B-599D-32AA-2358-283553347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Pipeline Agent</a:t>
            </a:r>
          </a:p>
        </p:txBody>
      </p:sp>
    </p:spTree>
    <p:extLst>
      <p:ext uri="{BB962C8B-B14F-4D97-AF65-F5344CB8AC3E}">
        <p14:creationId xmlns:p14="http://schemas.microsoft.com/office/powerpoint/2010/main" val="3914462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5B06E-8C0A-58C0-D391-AF037246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00D03D-7FC5-3A23-ED8C-5433B281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Pipeline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CE4CC-FA55-FA6F-283C-A2D17232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51" y="1271519"/>
            <a:ext cx="9144000" cy="53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8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2CAAE-84B8-97C7-E0AE-86CDB1A81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2D3384-5F06-6B09-D8B2-C31E48C2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Pipeline Agent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81624-8448-30DA-5E5A-25DB2932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18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34547-A025-FEA5-994D-1EC3F6F19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6EE93-C72C-F1C0-955E-1EFA8E2C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Pipeline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7D152-0E35-432C-CAF5-5837EA27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2" y="1447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62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8CB28D-2262-BEF9-7A47-AD81F9E1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</a:t>
            </a:r>
            <a:r>
              <a:rPr lang="en-IN" dirty="0" err="1"/>
              <a:t>github</a:t>
            </a:r>
            <a:r>
              <a:rPr lang="en-IN" dirty="0"/>
              <a:t> Connection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1DE91-5E10-DFE9-C776-11EB3579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1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538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512B-29E3-5E36-ED36-97DC13F5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733719-073B-B796-D667-B8AEB3C7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</a:t>
            </a:r>
            <a:r>
              <a:rPr lang="en-IN" dirty="0" err="1"/>
              <a:t>github</a:t>
            </a:r>
            <a:r>
              <a:rPr lang="en-IN" dirty="0"/>
              <a:t> 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681B5-68AB-A74D-82EC-79515581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" y="1752600"/>
            <a:ext cx="9144000" cy="42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44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AD32C4-8468-7FCE-1337-F1349B4F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14D00-BC76-6CEC-504F-2A6C0C0A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839200" cy="525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858D62-4E8E-A487-05CC-3C4A1994BA16}"/>
                  </a:ext>
                </a:extLst>
              </p14:cNvPr>
              <p14:cNvContentPartPr/>
              <p14:nvPr/>
            </p14:nvContentPartPr>
            <p14:xfrm>
              <a:off x="2183238" y="1585550"/>
              <a:ext cx="6028920" cy="8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858D62-4E8E-A487-05CC-3C4A1994B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7118" y="1579430"/>
                <a:ext cx="6041160" cy="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8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C9950E-E9D4-32F2-C09F-BD71712AA28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Tosca is an automated testing tool that helps testers design, manage, and execute test cases efficiently. </a:t>
            </a:r>
          </a:p>
          <a:p>
            <a:r>
              <a:rPr lang="en-US" dirty="0"/>
              <a:t>It leverages a model-based testing approach, which focuses on creating reusable test models instead of scripting. </a:t>
            </a:r>
          </a:p>
          <a:p>
            <a:r>
              <a:rPr lang="en-US" dirty="0"/>
              <a:t>This makes testing more accessible for business users and technical teams alike.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405B34-FA19-9691-813C-52EABE9B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</a:t>
            </a:r>
          </a:p>
        </p:txBody>
      </p:sp>
    </p:spTree>
    <p:extLst>
      <p:ext uri="{BB962C8B-B14F-4D97-AF65-F5344CB8AC3E}">
        <p14:creationId xmlns:p14="http://schemas.microsoft.com/office/powerpoint/2010/main" val="4262551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15D7F-46BA-EF78-C8FB-004A3FB34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558542-A12F-97FE-DF75-B1E598C6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DA424-A180-AD66-F1DB-61024CA3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534400" cy="5105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1200DE-B434-FD88-8D59-64AA0F2D11E3}"/>
                  </a:ext>
                </a:extLst>
              </p14:cNvPr>
              <p14:cNvContentPartPr/>
              <p14:nvPr/>
            </p14:nvContentPartPr>
            <p14:xfrm>
              <a:off x="5594958" y="3096830"/>
              <a:ext cx="899640" cy="130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1200DE-B434-FD88-8D59-64AA0F2D11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8838" y="3090710"/>
                <a:ext cx="911880" cy="13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A8CAC5-8CC5-CF22-5459-3F83855F36F1}"/>
                  </a:ext>
                </a:extLst>
              </p14:cNvPr>
              <p14:cNvContentPartPr/>
              <p14:nvPr/>
            </p14:nvContentPartPr>
            <p14:xfrm>
              <a:off x="942318" y="3704150"/>
              <a:ext cx="171612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A8CAC5-8CC5-CF22-5459-3F83855F36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198" y="3698030"/>
                <a:ext cx="172836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4319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859B-BC7E-313F-3789-4FDA54833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7A1940-AA15-418A-766D-861C2FAE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620AF-363C-ECE3-9AF1-7C47E260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839200" cy="525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84A59F-5C52-2222-D034-E68837B17838}"/>
                  </a:ext>
                </a:extLst>
              </p14:cNvPr>
              <p14:cNvContentPartPr/>
              <p14:nvPr/>
            </p14:nvContentPartPr>
            <p14:xfrm>
              <a:off x="2183238" y="1585550"/>
              <a:ext cx="6028920" cy="8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84A59F-5C52-2222-D034-E68837B178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7118" y="1579430"/>
                <a:ext cx="6041160" cy="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4827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17D3C-4BD0-7DC3-18CE-B62F99DC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EFE2B3-AEB6-F1A2-A3B3-1CE7EE9C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0C8F3-9F3C-949F-1D79-F89DEB7D5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" y="1177555"/>
            <a:ext cx="9144000" cy="55476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C56EA2-EF3C-AA36-13B8-46460AC2F784}"/>
                  </a:ext>
                </a:extLst>
              </p14:cNvPr>
              <p14:cNvContentPartPr/>
              <p14:nvPr/>
            </p14:nvContentPartPr>
            <p14:xfrm>
              <a:off x="1203678" y="4406870"/>
              <a:ext cx="4754160" cy="3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C56EA2-EF3C-AA36-13B8-46460AC2F7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558" y="4400750"/>
                <a:ext cx="476640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43388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48FF2-B86A-F5A1-6E90-8ED20B05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5F0A21-9468-DAA8-FD11-C2282D95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AD2B2-AF10-9B36-BE08-A08802EE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44780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2DCBA6E-2F6F-660D-2A68-AA5D16D8C6BF}"/>
              </a:ext>
            </a:extLst>
          </p:cNvPr>
          <p:cNvGrpSpPr/>
          <p:nvPr/>
        </p:nvGrpSpPr>
        <p:grpSpPr>
          <a:xfrm>
            <a:off x="1255878" y="127190"/>
            <a:ext cx="2860200" cy="4010400"/>
            <a:chOff x="1255878" y="127190"/>
            <a:chExt cx="2860200" cy="40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06E251-6B9C-EE47-7BD2-4572A3264B9F}"/>
                    </a:ext>
                  </a:extLst>
                </p14:cNvPr>
                <p14:cNvContentPartPr/>
                <p14:nvPr/>
              </p14:nvContentPartPr>
              <p14:xfrm>
                <a:off x="1255878" y="2789390"/>
                <a:ext cx="451800" cy="1348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06E251-6B9C-EE47-7BD2-4572A3264B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49758" y="2783270"/>
                  <a:ext cx="464040" cy="13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53540E-9095-FFD4-58C0-4CDC69F8CBA6}"/>
                    </a:ext>
                  </a:extLst>
                </p14:cNvPr>
                <p14:cNvContentPartPr/>
                <p14:nvPr/>
              </p14:nvContentPartPr>
              <p14:xfrm>
                <a:off x="1502118" y="127190"/>
                <a:ext cx="2613960" cy="329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53540E-9095-FFD4-58C0-4CDC69F8CB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95998" y="121070"/>
                  <a:ext cx="2626200" cy="3309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E5955B-AA93-BD01-F1C1-3B0E3451F713}"/>
              </a:ext>
            </a:extLst>
          </p:cNvPr>
          <p:cNvSpPr txBox="1"/>
          <p:nvPr/>
        </p:nvSpPr>
        <p:spPr>
          <a:xfrm>
            <a:off x="3124200" y="111041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Check out 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D14462C-F9C3-A32E-E3AA-4F448BC3130F}"/>
                  </a:ext>
                </a:extLst>
              </p14:cNvPr>
              <p14:cNvContentPartPr/>
              <p14:nvPr/>
            </p14:nvContentPartPr>
            <p14:xfrm>
              <a:off x="3414842" y="1651070"/>
              <a:ext cx="1037520" cy="992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D14462C-F9C3-A32E-E3AA-4F448BC313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8722" y="1644950"/>
                <a:ext cx="1049760" cy="10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928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ECD7-1ACA-6B0A-7077-F769E6EA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70A3A-DAFA-A1EC-F85C-124BD4AE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798F-86F2-FC0A-518C-399D6342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593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72C1A-CAAD-4170-098C-BBD15DD0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70D6E7-2B1E-C3EF-58E7-05BFE85B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57927-04FA-E081-72E8-5B010ECA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53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B9989-39E3-9CE9-3E96-B33FFA35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F69D98-C35E-3726-41C3-98632925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 – Classic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EF45A-F292-322D-6424-D87DFDE2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" y="1981200"/>
            <a:ext cx="9144000" cy="377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73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E1963-6121-3592-0ECF-FD8F6D12F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24FE7-21C6-F8CE-DB93-3CDAE9B7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 – Classic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8745E-9618-85A6-0A2D-F335E06B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54"/>
          <a:stretch/>
        </p:blipFill>
        <p:spPr>
          <a:xfrm>
            <a:off x="189962" y="1828800"/>
            <a:ext cx="8764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7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69432D-A911-774C-0BC0-EFA052E6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CI Key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02FC0-85DB-7A31-0754-F02283683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" y="1447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1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D0534E-9C6B-4B60-0025-08656477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5038A-71B1-284A-EC39-C432087E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524000"/>
            <a:ext cx="8378166" cy="46514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364B759-A58D-0285-FEFA-F3F10B09D46F}"/>
                  </a:ext>
                </a:extLst>
              </p14:cNvPr>
              <p14:cNvContentPartPr/>
              <p14:nvPr/>
            </p14:nvContentPartPr>
            <p14:xfrm>
              <a:off x="2165598" y="2769950"/>
              <a:ext cx="5897520" cy="599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364B759-A58D-0285-FEFA-F3F10B09D4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9478" y="2763830"/>
                <a:ext cx="5909760" cy="6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6286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E17818-7600-28D2-5B99-EFAFEF08702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Model-Based Testing (MBT):</a:t>
            </a:r>
          </a:p>
          <a:p>
            <a:pPr lvl="1"/>
            <a:r>
              <a:rPr lang="en-US" dirty="0"/>
              <a:t>Tosca uses a model-based approach, meaning tests are built from business process models rather than coding scripts.</a:t>
            </a:r>
          </a:p>
          <a:p>
            <a:pPr lvl="1"/>
            <a:r>
              <a:rPr lang="en-US" dirty="0"/>
              <a:t>This enables high reusability and easy maintenance.</a:t>
            </a:r>
          </a:p>
          <a:p>
            <a:r>
              <a:rPr lang="en-US" dirty="0" err="1"/>
              <a:t>Scriptless</a:t>
            </a:r>
            <a:r>
              <a:rPr lang="en-US" dirty="0"/>
              <a:t> Test Automation:</a:t>
            </a:r>
          </a:p>
          <a:p>
            <a:pPr lvl="1"/>
            <a:r>
              <a:rPr lang="en-US" dirty="0"/>
              <a:t>No programming knowledge is needed; testers can create automated test cases through drag-and-drop and configurations.</a:t>
            </a:r>
          </a:p>
          <a:p>
            <a:r>
              <a:rPr lang="en-US" dirty="0"/>
              <a:t>Wide Technology Support:</a:t>
            </a:r>
          </a:p>
          <a:p>
            <a:pPr lvl="1"/>
            <a:r>
              <a:rPr lang="en-US" dirty="0"/>
              <a:t>Supports testing for web, mobile, API, desktop, and packaged applications like SAP, Salesforce, etc.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B41EA-EF49-91B6-C74E-1A52A61A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of Tosca</a:t>
            </a:r>
          </a:p>
        </p:txBody>
      </p:sp>
    </p:spTree>
    <p:extLst>
      <p:ext uri="{BB962C8B-B14F-4D97-AF65-F5344CB8AC3E}">
        <p14:creationId xmlns:p14="http://schemas.microsoft.com/office/powerpoint/2010/main" val="4103520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0FCDE-4D94-7460-7D87-A78E0F2E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2212F8-0091-C2D0-5EAE-A5059460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52AC-9AF5-AC14-E61C-0A79A652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0045"/>
            <a:ext cx="8434149" cy="5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4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8CC66-3AC1-3A9A-327F-7DF5FC93F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5C841D-050D-930B-0952-3AB97430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F3FCA-68B9-F4D5-1B4A-1A9D4A26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96" y="1371600"/>
            <a:ext cx="7848600" cy="51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20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D833E-2BDA-649C-47D1-4D3CE524C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90852-8A19-1CF6-4F4F-FFA35463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Tosca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CEEB8-4019-573A-77DC-C229EBDF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1" y="1295400"/>
            <a:ext cx="9144000" cy="49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910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36BA8-A1E1-5101-9239-CD2958515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8462" r="5224" b="10056"/>
          <a:stretch/>
        </p:blipFill>
        <p:spPr>
          <a:xfrm>
            <a:off x="314550" y="1676400"/>
            <a:ext cx="84961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459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D1545-EE29-76D0-A397-D683BA542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3" t="7037" r="5224" b="10000"/>
          <a:stretch/>
        </p:blipFill>
        <p:spPr>
          <a:xfrm>
            <a:off x="158277" y="1676400"/>
            <a:ext cx="879135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081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A66022-2D2D-8500-0D1B-69486AD5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4D0A1-0E6E-CFE2-4BA4-B7F879C76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3"/>
          <a:stretch/>
        </p:blipFill>
        <p:spPr>
          <a:xfrm>
            <a:off x="0" y="1447800"/>
            <a:ext cx="9144000" cy="50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322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547181-7974-8B45-9763-C6CE8CA1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Installer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755B5-52F9-DDF8-75B9-5650FA41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219200"/>
            <a:ext cx="9144000" cy="52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906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9F3F5-FD3C-FF82-8952-9B9ABFEF4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4A11F-B5C7-AB18-CCCA-5F0ED4D7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Installer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4BF1C-9178-1420-3D69-1607E6BB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82" y="153038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78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83C6B-59A3-FAE4-993E-603D3637E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9B33-D52E-5421-0118-45EA3DAE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Installer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0F9E1-BF18-7CDB-CBB3-98FE877B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971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01523-DFBF-BC87-6F8B-102F7276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B044F-965C-CBA3-C0B7-3721F4CC9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Installer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24809-0D4C-D970-05A4-74DF0755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80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514F291-B47C-48A1-B199-EBD0A7B4E78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10730</TotalTime>
  <Words>2291</Words>
  <Application>Microsoft Office PowerPoint</Application>
  <PresentationFormat>On-screen Show (4:3)</PresentationFormat>
  <Paragraphs>294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2" baseType="lpstr">
      <vt:lpstr>Arial</vt:lpstr>
      <vt:lpstr>Calibri</vt:lpstr>
      <vt:lpstr>Pencils_02_2012</vt:lpstr>
      <vt:lpstr>PowerPoint Presentation</vt:lpstr>
      <vt:lpstr>Goals</vt:lpstr>
      <vt:lpstr>Goals</vt:lpstr>
      <vt:lpstr>Goals</vt:lpstr>
      <vt:lpstr>Tosca Introduction</vt:lpstr>
      <vt:lpstr>Tosca Introduction</vt:lpstr>
      <vt:lpstr>Tosca Introduction</vt:lpstr>
      <vt:lpstr>Tosca</vt:lpstr>
      <vt:lpstr>Key Features of Tosca</vt:lpstr>
      <vt:lpstr>Key Features of Tosca</vt:lpstr>
      <vt:lpstr>Key Features of Tosca</vt:lpstr>
      <vt:lpstr>Tosca Introduction</vt:lpstr>
      <vt:lpstr>Tosca Introduction</vt:lpstr>
      <vt:lpstr>Tosca Features</vt:lpstr>
      <vt:lpstr>Tosca Features</vt:lpstr>
      <vt:lpstr>Tosca Features</vt:lpstr>
      <vt:lpstr>Tosca Features</vt:lpstr>
      <vt:lpstr>Tosca Features</vt:lpstr>
      <vt:lpstr>Selenium vs Tosca</vt:lpstr>
      <vt:lpstr>Selenium vs Tosca</vt:lpstr>
      <vt:lpstr>Selenium vs Tosca</vt:lpstr>
      <vt:lpstr>When to Choose Selenium?</vt:lpstr>
      <vt:lpstr>When to Choose Tosca?</vt:lpstr>
      <vt:lpstr>Tosca Use Cases</vt:lpstr>
      <vt:lpstr>Why Use Tosca?</vt:lpstr>
      <vt:lpstr>Tosca Use Cases</vt:lpstr>
      <vt:lpstr>Tosca Use Cases</vt:lpstr>
      <vt:lpstr>Tosca Use Cases</vt:lpstr>
      <vt:lpstr>Tosca Use Cases</vt:lpstr>
      <vt:lpstr>Tosca Use Cases</vt:lpstr>
      <vt:lpstr>Tosca Use Cases</vt:lpstr>
      <vt:lpstr>Tosca Use Cases</vt:lpstr>
      <vt:lpstr>Tosca Use Cases</vt:lpstr>
      <vt:lpstr>Tosca Use Cases</vt:lpstr>
      <vt:lpstr>Tosca Continuous Testing</vt:lpstr>
      <vt:lpstr>Tricentis Tosca Architecture</vt:lpstr>
      <vt:lpstr>Tricentis Tosca Architecture</vt:lpstr>
      <vt:lpstr>Tricentis  Tosca Architecture</vt:lpstr>
      <vt:lpstr>Tricentis  Tosca Architecture</vt:lpstr>
      <vt:lpstr>Tricentis  Tosca Architecture</vt:lpstr>
      <vt:lpstr>Tricentis  Tosca Architecture</vt:lpstr>
      <vt:lpstr>Tricentis  Tosca Architecture</vt:lpstr>
      <vt:lpstr>Tricentis  Tosca Architecture</vt:lpstr>
      <vt:lpstr>Tricentis  Tosca Architecture</vt:lpstr>
      <vt:lpstr>Tricentis  Tosca Architecture</vt:lpstr>
      <vt:lpstr>Tricentis  Tosca Architecture</vt:lpstr>
      <vt:lpstr>Tricentis  Tosca Architecture</vt:lpstr>
      <vt:lpstr>Integrate Tosca Commander and API Scan Export</vt:lpstr>
      <vt:lpstr>Integrate Tosca Commander and API Scan Export</vt:lpstr>
      <vt:lpstr>Integrate Tosca Commander and API Scan Export</vt:lpstr>
      <vt:lpstr>Integrate Tosca Commander and API Scan Export</vt:lpstr>
      <vt:lpstr>Tosca DocuSnapper</vt:lpstr>
      <vt:lpstr>Tosca DocuSnapper</vt:lpstr>
      <vt:lpstr>Qtest</vt:lpstr>
      <vt:lpstr>Qtest</vt:lpstr>
      <vt:lpstr>Continuous Integration</vt:lpstr>
      <vt:lpstr>qTest – Test Management Tool</vt:lpstr>
      <vt:lpstr>Advantages of qTest</vt:lpstr>
      <vt:lpstr>The Top Uses of the qTest Tool</vt:lpstr>
      <vt:lpstr>qTest with Jira</vt:lpstr>
      <vt:lpstr>qTest with Jira</vt:lpstr>
      <vt:lpstr>qTest with Jira</vt:lpstr>
      <vt:lpstr>qTest with Jira</vt:lpstr>
      <vt:lpstr>qTest with Jira</vt:lpstr>
      <vt:lpstr>qTest with Excel</vt:lpstr>
      <vt:lpstr>Continuous Integration</vt:lpstr>
      <vt:lpstr>TOSCA CI Key Features</vt:lpstr>
      <vt:lpstr>TOSCA CI Key Features</vt:lpstr>
      <vt:lpstr>TOSCA CI Key Features</vt:lpstr>
      <vt:lpstr>Tosca Server License</vt:lpstr>
      <vt:lpstr>TOSCA Jenkins/Azure</vt:lpstr>
      <vt:lpstr>Tosca CI/CD</vt:lpstr>
      <vt:lpstr>Azure Pipeline Agent</vt:lpstr>
      <vt:lpstr>Azure Pipeline Agent</vt:lpstr>
      <vt:lpstr>Azure Pipeline Agent</vt:lpstr>
      <vt:lpstr>Azure Pipeline Agent</vt:lpstr>
      <vt:lpstr>Azure github Connection</vt:lpstr>
      <vt:lpstr>Azure github Connection</vt:lpstr>
      <vt:lpstr>TOSCA CI</vt:lpstr>
      <vt:lpstr>TOSCA CI</vt:lpstr>
      <vt:lpstr>TOSCA CI</vt:lpstr>
      <vt:lpstr>TOSCA CI</vt:lpstr>
      <vt:lpstr>TOSCA CI</vt:lpstr>
      <vt:lpstr>TOSCA CI</vt:lpstr>
      <vt:lpstr>TOSCA CI</vt:lpstr>
      <vt:lpstr>TOSCA CI – Classic Pipeline</vt:lpstr>
      <vt:lpstr>TOSCA CI – Classic Pipeline</vt:lpstr>
      <vt:lpstr>TOSCA CI Key Features</vt:lpstr>
      <vt:lpstr>Tosca Server</vt:lpstr>
      <vt:lpstr>Tosca Server</vt:lpstr>
      <vt:lpstr>Tosca Server</vt:lpstr>
      <vt:lpstr>Tosca Server</vt:lpstr>
      <vt:lpstr>Harness</vt:lpstr>
      <vt:lpstr>Harness</vt:lpstr>
      <vt:lpstr>Harness</vt:lpstr>
      <vt:lpstr>Agent Installer</vt:lpstr>
      <vt:lpstr>Agent Installer</vt:lpstr>
      <vt:lpstr>Agent Installer</vt:lpstr>
      <vt:lpstr>Agent Installer</vt:lpstr>
      <vt:lpstr>Harness</vt:lpstr>
      <vt:lpstr>Harness</vt:lpstr>
      <vt:lpstr>Harness</vt:lpstr>
      <vt:lpstr>Harness</vt:lpstr>
      <vt:lpstr>Harness</vt:lpstr>
      <vt:lpstr>Harness</vt:lpstr>
      <vt:lpstr>Harness</vt:lpstr>
      <vt:lpstr>PowerPoint Presentation</vt:lpstr>
      <vt:lpstr>Module Summary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1453</cp:revision>
  <dcterms:created xsi:type="dcterms:W3CDTF">2012-03-13T15:47:14Z</dcterms:created>
  <dcterms:modified xsi:type="dcterms:W3CDTF">2024-11-27T03:21:17Z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